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56" r:id="rId2"/>
    <p:sldId id="257" r:id="rId3"/>
    <p:sldId id="337" r:id="rId4"/>
    <p:sldId id="338" r:id="rId5"/>
    <p:sldId id="339" r:id="rId6"/>
    <p:sldId id="274" r:id="rId7"/>
    <p:sldId id="258" r:id="rId8"/>
    <p:sldId id="259" r:id="rId9"/>
    <p:sldId id="260" r:id="rId10"/>
    <p:sldId id="261" r:id="rId11"/>
    <p:sldId id="262" r:id="rId12"/>
    <p:sldId id="263" r:id="rId13"/>
    <p:sldId id="315" r:id="rId14"/>
    <p:sldId id="264" r:id="rId15"/>
    <p:sldId id="265" r:id="rId16"/>
    <p:sldId id="289" r:id="rId17"/>
    <p:sldId id="269" r:id="rId18"/>
    <p:sldId id="316" r:id="rId19"/>
    <p:sldId id="270" r:id="rId20"/>
    <p:sldId id="272" r:id="rId21"/>
    <p:sldId id="317" r:id="rId22"/>
    <p:sldId id="320" r:id="rId23"/>
    <p:sldId id="313" r:id="rId24"/>
    <p:sldId id="278" r:id="rId25"/>
    <p:sldId id="279" r:id="rId26"/>
    <p:sldId id="281" r:id="rId27"/>
    <p:sldId id="282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275" r:id="rId36"/>
    <p:sldId id="276" r:id="rId37"/>
    <p:sldId id="292" r:id="rId38"/>
    <p:sldId id="328" r:id="rId39"/>
    <p:sldId id="300" r:id="rId40"/>
    <p:sldId id="294" r:id="rId41"/>
    <p:sldId id="299" r:id="rId42"/>
    <p:sldId id="295" r:id="rId43"/>
    <p:sldId id="298" r:id="rId44"/>
    <p:sldId id="301" r:id="rId45"/>
    <p:sldId id="304" r:id="rId46"/>
    <p:sldId id="302" r:id="rId47"/>
    <p:sldId id="305" r:id="rId48"/>
    <p:sldId id="303" r:id="rId49"/>
    <p:sldId id="307" r:id="rId50"/>
    <p:sldId id="329" r:id="rId51"/>
    <p:sldId id="308" r:id="rId52"/>
    <p:sldId id="340" r:id="rId53"/>
    <p:sldId id="311" r:id="rId54"/>
    <p:sldId id="310" r:id="rId55"/>
    <p:sldId id="319" r:id="rId56"/>
    <p:sldId id="312" r:id="rId57"/>
    <p:sldId id="318" r:id="rId58"/>
    <p:sldId id="330" r:id="rId59"/>
    <p:sldId id="290" r:id="rId60"/>
    <p:sldId id="284" r:id="rId61"/>
    <p:sldId id="285" r:id="rId62"/>
    <p:sldId id="286" r:id="rId63"/>
    <p:sldId id="287" r:id="rId64"/>
    <p:sldId id="341" r:id="rId65"/>
    <p:sldId id="333" r:id="rId66"/>
    <p:sldId id="334" r:id="rId67"/>
    <p:sldId id="335" r:id="rId68"/>
    <p:sldId id="336" r:id="rId6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18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F018F6F-6D58-411B-8599-D42CAEA1F763}" type="datetimeFigureOut">
              <a:rPr lang="en-GB"/>
              <a:pPr>
                <a:defRPr/>
              </a:pPr>
              <a:t>20/09/2016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409EF69-2692-4279-BFDE-FDC18AA016F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4502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F6A17E8C-7FDB-4817-A026-345B002CDCF4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2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1AF0F26F-5665-429C-AA08-410EB2CD889A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17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BB40648E-E7CE-49AB-A57D-BFEE9ADD2BE2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19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990FA950-F6D1-47E2-B325-80FBD5CE4074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28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982DA3E4-D5C9-47AA-BDFC-07386258A308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29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095974C0-DC9B-4546-BA64-D3C488343FD9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30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FBD883F7-E79A-4FD8-A9E4-2E94BDCCED23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31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FF18111A-6712-485A-ADBF-DABC8FED2593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32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96483DEF-4484-40AE-87F1-7D06AE6DAC1C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33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B1C5C7AA-0CFD-45D2-A8AA-FF88F7117BB2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34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E3F5990-71B5-4D97-8C64-F50CD0F31B06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35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95F6922E-16A9-4158-86B1-406CE31210AE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7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5F8822FC-881D-4D71-BA3E-E0AECF2F9436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59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98B8177B-81E8-4748-B2A9-084EC29AC74C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60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CBF21A7E-CC6C-4535-8618-142FC0DA3CCF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65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C7EC12C6-F489-4196-B58C-F7EBFC1BEACF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66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F82F650F-D23F-44F9-A05A-FAB8A93BC9A9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67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6322C372-DD9F-492A-9285-DDF314BC2E05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68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ED1BBD13-C408-477F-9AA6-28F09A300C45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8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FDFBE832-0165-43F5-AD96-141229FAD6B4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9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4A27BB67-45DC-45E8-AAB9-D50776CC6DFC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10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830F2FF4-9B91-43AC-BA71-02619115953E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11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1FFE8E2C-C121-4974-AEF4-F6B6091B05BF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12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D733C287-E139-45DA-81A8-B1A25A418FE3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14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0702147E-26C3-479F-9461-6E0EE0DD2AFD}" type="slidenum">
              <a:rPr lang="en-GB" altLang="en-US" smtClean="0">
                <a:latin typeface="Times New Roman" pitchFamily="18" charset="0"/>
                <a:cs typeface="Arial" charset="0"/>
              </a:rPr>
              <a:pPr>
                <a:spcBef>
                  <a:spcPct val="0"/>
                </a:spcBef>
              </a:pPr>
              <a:t>15</a:t>
            </a:fld>
            <a:endParaRPr lang="en-GB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F5535-2083-4816-B2BB-36489DC03F8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9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34CB4-5C0C-44F5-8B59-39DE4D905B8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38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83885-4081-4456-AD07-6CEFA1E2284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2751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8BE74F-0135-4EFD-9F95-7AA64A60722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812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F99EA-87B6-4F18-B2DA-326EB83C36D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71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36B6B5-A954-48C6-9C56-52FF3714391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8368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620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447800"/>
            <a:ext cx="4267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447800"/>
            <a:ext cx="4267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1FB93-A6CA-4E90-99E0-3578CAF1F6D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92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0D6ACA-C94B-46C5-8B4F-DC138CBCFB7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4996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4B688-85D8-4802-B7B7-CD51F378437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770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85DEB2-5496-4779-9912-1AD18E4831A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8111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4C5F06-A3E4-4F13-BB14-46D8E4BB544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7780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5FC839-807D-49AC-95FD-5784BCB8973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4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A83E9E-2A57-468C-B8C7-00F5464D590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9249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77EEED-B64A-4473-B57D-26B2D904BE6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3859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6918FC-D2F6-44B5-B007-88A17FB5DEA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69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lecture_BG_brighte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070975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7620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447800"/>
            <a:ext cx="8686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4746ED6B-A6C2-4AA0-BE5C-767A1B813EA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Tahoma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ahom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ahom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ahom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.png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png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3.png"/><Relationship Id="rId4" Type="http://schemas.openxmlformats.org/officeDocument/2006/relationships/oleObject" Target="../embeddings/oleObject7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altLang="en-US" dirty="0" smtClean="0"/>
              <a:t>CMP203 Graphics Programming</a:t>
            </a: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altLang="en-US" dirty="0" smtClean="0"/>
              <a:t>Lighting Part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Lighting in Real-time 3D Graphics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  <a:defRPr/>
            </a:pPr>
            <a:r>
              <a:rPr lang="en-GB" altLang="en-US" sz="2400" dirty="0" smtClean="0"/>
              <a:t>How can we hope to achieve any kind of believable lighting in a Real-time game?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GB" altLang="en-US" sz="2400" dirty="0" smtClean="0"/>
              <a:t>Use approximations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GB" altLang="en-US" sz="2400" dirty="0" smtClean="0"/>
              <a:t>Emulate some of the main characteristics of light in a basic way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GB" altLang="en-US" sz="2400" dirty="0" smtClean="0"/>
              <a:t>Human Brain fills in the gaps</a:t>
            </a:r>
          </a:p>
          <a:p>
            <a:pPr marL="457200" lvl="1" indent="0" eaLnBrk="1" hangingPunct="1">
              <a:buClr>
                <a:schemeClr val="tx1"/>
              </a:buClr>
              <a:buFontTx/>
              <a:buNone/>
              <a:defRPr/>
            </a:pPr>
            <a:endParaRPr lang="en-GB" altLang="en-US" u="sng" dirty="0" smtClean="0"/>
          </a:p>
          <a:p>
            <a:pPr lvl="1" eaLnBrk="1" hangingPunct="1">
              <a:buClr>
                <a:schemeClr val="tx1"/>
              </a:buClr>
              <a:buFontTx/>
              <a:buChar char="•"/>
              <a:defRPr/>
            </a:pPr>
            <a:endParaRPr lang="en-GB" altLang="en-US" u="sng" baseline="30000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Lighting in Real-time 3D Graphics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dirty="0" smtClean="0"/>
              <a:t>First step - Defining light sources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dirty="0" smtClean="0"/>
              <a:t>There are </a:t>
            </a:r>
            <a:r>
              <a:rPr lang="en-GB" altLang="en-US" b="1" dirty="0" smtClean="0"/>
              <a:t>three</a:t>
            </a:r>
            <a:r>
              <a:rPr lang="en-GB" altLang="en-US" dirty="0" smtClean="0"/>
              <a:t> sources of light commonly used in computer graphics that cover most situations</a:t>
            </a:r>
          </a:p>
          <a:p>
            <a:pPr lvl="1" eaLnBrk="1" hangingPunct="1">
              <a:buClr>
                <a:schemeClr val="tx1"/>
              </a:buClr>
            </a:pPr>
            <a:endParaRPr lang="en-GB" altLang="en-US" dirty="0" smtClean="0"/>
          </a:p>
          <a:p>
            <a:pPr lvl="1" eaLnBrk="1" hangingPunct="1">
              <a:buClr>
                <a:schemeClr val="tx1"/>
              </a:buClr>
            </a:pPr>
            <a:r>
              <a:rPr lang="en-GB" altLang="en-US" dirty="0" smtClean="0"/>
              <a:t>Directional </a:t>
            </a:r>
            <a:br>
              <a:rPr lang="en-GB" altLang="en-US" dirty="0" smtClean="0"/>
            </a:br>
            <a:r>
              <a:rPr lang="en-GB" altLang="en-US" dirty="0" smtClean="0"/>
              <a:t>Light</a:t>
            </a:r>
          </a:p>
          <a:p>
            <a:pPr eaLnBrk="1" hangingPunct="1">
              <a:buClr>
                <a:schemeClr val="tx1"/>
              </a:buClr>
            </a:pPr>
            <a:endParaRPr lang="en-GB" altLang="en-US" u="sng" baseline="30000" dirty="0" smtClean="0"/>
          </a:p>
        </p:txBody>
      </p:sp>
      <p:graphicFrame>
        <p:nvGraphicFramePr>
          <p:cNvPr id="9220" name="Object 4"/>
          <p:cNvGraphicFramePr>
            <a:graphicFrameLocks noChangeAspect="1"/>
          </p:cNvGraphicFramePr>
          <p:nvPr/>
        </p:nvGraphicFramePr>
        <p:xfrm>
          <a:off x="3581400" y="3429000"/>
          <a:ext cx="4267200" cy="326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Image" r:id="rId4" imgW="4723810" imgH="3619048" progId="Photoshop.Image.7">
                  <p:embed/>
                </p:oleObj>
              </mc:Choice>
              <mc:Fallback>
                <p:oleObj name="Image" r:id="rId4" imgW="4723810" imgH="3619048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429000"/>
                        <a:ext cx="4267200" cy="326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Lighting in Real-time 3D Graphics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r>
              <a:rPr lang="en-GB" altLang="en-US" smtClean="0"/>
              <a:t>Point Light</a:t>
            </a:r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r>
              <a:rPr lang="en-GB" altLang="en-US" smtClean="0"/>
              <a:t>Spot Light </a:t>
            </a:r>
            <a:endParaRPr lang="en-GB" altLang="en-US" u="sng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u="sng" baseline="30000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u="sng" baseline="30000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u="sng" baseline="30000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u="sng" baseline="30000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u="sng" baseline="30000" smtClean="0"/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4953000" y="1524000"/>
          <a:ext cx="2895600" cy="258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Image" r:id="rId4" imgW="5333333" imgH="4761905" progId="Photoshop.Image.7">
                  <p:embed/>
                </p:oleObj>
              </mc:Choice>
              <mc:Fallback>
                <p:oleObj name="Image" r:id="rId4" imgW="5333333" imgH="4761905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524000"/>
                        <a:ext cx="2895600" cy="2586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4648200" y="4419600"/>
          <a:ext cx="3479800" cy="186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Image" r:id="rId6" imgW="4977778" imgH="2666667" progId="Photoshop.Image.7">
                  <p:embed/>
                </p:oleObj>
              </mc:Choice>
              <mc:Fallback>
                <p:oleObj name="Image" r:id="rId6" imgW="4977778" imgH="2666667" progId="Photoshop.Image.7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419600"/>
                        <a:ext cx="3479800" cy="186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Another example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11268" name="Picture 2" descr="http://www.mbsoftworks.sk/content/tutorials/opengl3_3/articles/08_opengl3_3/light_typ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093913"/>
            <a:ext cx="871537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Lighting in Real-time 3D Graphics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dirty="0" smtClean="0"/>
              <a:t>We need to be able to set the attributes of these lights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dirty="0" smtClean="0"/>
              <a:t>Colour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dirty="0" smtClean="0"/>
              <a:t>Intensity</a:t>
            </a:r>
          </a:p>
          <a:p>
            <a:pPr lvl="2" eaLnBrk="1" hangingPunct="1">
              <a:buClr>
                <a:schemeClr val="tx1"/>
              </a:buClr>
            </a:pPr>
            <a:r>
              <a:rPr lang="en-GB" altLang="en-US" dirty="0" smtClean="0"/>
              <a:t>Brightness of the light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dirty="0" smtClean="0"/>
              <a:t>Falloff</a:t>
            </a:r>
          </a:p>
          <a:p>
            <a:pPr lvl="2" eaLnBrk="1" hangingPunct="1">
              <a:buClr>
                <a:schemeClr val="tx1"/>
              </a:buClr>
            </a:pPr>
            <a:r>
              <a:rPr lang="en-GB" altLang="en-US" dirty="0" smtClean="0"/>
              <a:t>Governs the Light intensity over distance, useful for simulating different mediums</a:t>
            </a:r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u="sng" baseline="30000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Lighting in Real-time 3D Graphics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buClr>
                <a:schemeClr val="tx1"/>
              </a:buClr>
              <a:defRPr/>
            </a:pPr>
            <a:r>
              <a:rPr lang="en-GB" altLang="en-US" sz="2400" dirty="0" smtClean="0"/>
              <a:t>Where we calculate Lighting in the graphics pipeline: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GB" altLang="en-US" sz="2400" dirty="0" smtClean="0"/>
              <a:t>Modelling/Viewing -&gt; Lighting -&gt; Projection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GB" altLang="en-US" sz="2400" dirty="0" smtClean="0"/>
              <a:t>Lights are placed in the scene like objects</a:t>
            </a:r>
          </a:p>
          <a:p>
            <a:pPr lvl="2" eaLnBrk="1" hangingPunct="1">
              <a:buClr>
                <a:schemeClr val="tx1"/>
              </a:buClr>
              <a:defRPr/>
            </a:pPr>
            <a:r>
              <a:rPr lang="en-GB" altLang="en-US" sz="2000" dirty="0"/>
              <a:t>A</a:t>
            </a:r>
            <a:r>
              <a:rPr lang="en-GB" altLang="en-US" sz="2000" dirty="0" smtClean="0"/>
              <a:t>s soon as we have built our world and placed lights, we can calculate lighting</a:t>
            </a:r>
          </a:p>
          <a:p>
            <a:pPr lvl="2" eaLnBrk="1" hangingPunct="1">
              <a:buClr>
                <a:schemeClr val="tx1"/>
              </a:buClr>
              <a:defRPr/>
            </a:pPr>
            <a:r>
              <a:rPr lang="en-GB" altLang="en-US" sz="2000" dirty="0" smtClean="0"/>
              <a:t>Best practice is to place lights first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GB" altLang="en-US" sz="2400" dirty="0" smtClean="0"/>
              <a:t>When Lighting calculation is finished, each Triangle in the scene will have a colour value associated with it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GB" altLang="en-US" sz="2400" dirty="0" smtClean="0"/>
              <a:t>Rasteriser blends these values into the finished surface</a:t>
            </a:r>
          </a:p>
          <a:p>
            <a:pPr lvl="1" eaLnBrk="1" hangingPunct="1">
              <a:buClr>
                <a:schemeClr val="tx1"/>
              </a:buClr>
              <a:defRPr/>
            </a:pPr>
            <a:endParaRPr lang="en-GB" altLang="en-US" sz="2400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The Lighting Calculation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altLang="en-US" sz="2000" dirty="0" smtClean="0"/>
              <a:t>There are three major components that effect lighting</a:t>
            </a:r>
          </a:p>
          <a:p>
            <a:pPr lvl="1"/>
            <a:r>
              <a:rPr lang="en-GB" altLang="en-US" sz="2000" dirty="0" smtClean="0"/>
              <a:t>Ambient</a:t>
            </a:r>
          </a:p>
          <a:p>
            <a:pPr lvl="2"/>
            <a:r>
              <a:rPr lang="en-GB" altLang="en-US" sz="1600" dirty="0" smtClean="0"/>
              <a:t>Comes from everywhere</a:t>
            </a:r>
          </a:p>
          <a:p>
            <a:pPr lvl="1"/>
            <a:r>
              <a:rPr lang="en-GB" altLang="en-US" sz="2000" dirty="0" smtClean="0"/>
              <a:t>Diffuse</a:t>
            </a:r>
          </a:p>
          <a:p>
            <a:pPr lvl="2"/>
            <a:r>
              <a:rPr lang="en-GB" altLang="en-US" sz="1600" dirty="0" smtClean="0"/>
              <a:t>From a particular direction, brighter if square onto surface</a:t>
            </a:r>
          </a:p>
          <a:p>
            <a:pPr lvl="1"/>
            <a:r>
              <a:rPr lang="en-GB" altLang="en-US" sz="2000" dirty="0" smtClean="0"/>
              <a:t>Specular</a:t>
            </a:r>
          </a:p>
          <a:p>
            <a:pPr lvl="2"/>
            <a:r>
              <a:rPr lang="en-GB" altLang="en-US" sz="1600" dirty="0" smtClean="0"/>
              <a:t>Bounces off shape at a particular angle (Shiny), laser bouncing off mirror</a:t>
            </a:r>
          </a:p>
          <a:p>
            <a:pPr lvl="2"/>
            <a:r>
              <a:rPr lang="en-GB" altLang="en-US" sz="1600" dirty="0" smtClean="0"/>
              <a:t>Shiny metal &amp; plastic have a high specular value</a:t>
            </a:r>
          </a:p>
          <a:p>
            <a:pPr lvl="2"/>
            <a:r>
              <a:rPr lang="en-GB" altLang="en-US" sz="1600" dirty="0" smtClean="0"/>
              <a:t>Chalk and carpet have little to none</a:t>
            </a:r>
          </a:p>
          <a:p>
            <a:pPr lvl="2"/>
            <a:r>
              <a:rPr lang="en-GB" altLang="en-US" sz="1600" dirty="0" smtClean="0"/>
              <a:t>Next week</a:t>
            </a:r>
          </a:p>
          <a:p>
            <a:r>
              <a:rPr lang="en-GB" altLang="en-US" sz="2000" dirty="0" smtClean="0"/>
              <a:t>These three components give a suitable lighting effect</a:t>
            </a:r>
          </a:p>
          <a:p>
            <a:r>
              <a:rPr lang="en-GB" altLang="en-US" sz="2000" dirty="0" smtClean="0"/>
              <a:t>These components are determined by the properties of the light and the material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Lighting in Real-time 3D Graphics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z="2400" dirty="0" smtClean="0"/>
              <a:t>Ambient</a:t>
            </a:r>
          </a:p>
          <a:p>
            <a:pPr lvl="1" eaLnBrk="1" hangingPunct="1"/>
            <a:r>
              <a:rPr lang="en-GB" altLang="en-US" sz="2400" dirty="0" smtClean="0"/>
              <a:t>Light that has been scattered so much by the environment that it’s direction and source are impossible to determine</a:t>
            </a:r>
          </a:p>
          <a:p>
            <a:pPr lvl="2" eaLnBrk="1" hangingPunct="1"/>
            <a:r>
              <a:rPr lang="en-GB" altLang="en-US" sz="2000" dirty="0" smtClean="0"/>
              <a:t>It seems to come from all directions</a:t>
            </a:r>
          </a:p>
          <a:p>
            <a:pPr lvl="1" eaLnBrk="1" hangingPunct="1"/>
            <a:r>
              <a:rPr lang="en-GB" altLang="en-US" sz="2400" dirty="0" smtClean="0"/>
              <a:t>This is a ‘minimum’ light value that the object will receive whether it is near the light or not </a:t>
            </a:r>
          </a:p>
          <a:p>
            <a:pPr lvl="1" eaLnBrk="1" hangingPunct="1"/>
            <a:r>
              <a:rPr lang="en-GB" altLang="en-US" sz="2400" dirty="0" smtClean="0"/>
              <a:t>This is used to approximate the extremely scattered light that bounces around a scene</a:t>
            </a:r>
          </a:p>
          <a:p>
            <a:pPr lvl="1" eaLnBrk="1" hangingPunct="1"/>
            <a:endParaRPr lang="en-GB" altLang="en-US" sz="2400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Lighting in Real-time 3D Graphics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Diffuse</a:t>
            </a:r>
          </a:p>
          <a:p>
            <a:pPr lvl="1"/>
            <a:r>
              <a:rPr lang="en-GB" altLang="en-US" dirty="0" smtClean="0"/>
              <a:t>Light that comes from a single direction</a:t>
            </a:r>
          </a:p>
          <a:p>
            <a:pPr lvl="2"/>
            <a:r>
              <a:rPr lang="en-GB" altLang="en-US" dirty="0" smtClean="0"/>
              <a:t>Is brighter when it comes squarely down on a surface</a:t>
            </a:r>
          </a:p>
          <a:p>
            <a:pPr lvl="2"/>
            <a:r>
              <a:rPr lang="en-GB" altLang="en-US" dirty="0" smtClean="0"/>
              <a:t>Compared to when it glances off a surface</a:t>
            </a:r>
          </a:p>
          <a:p>
            <a:pPr lvl="1"/>
            <a:r>
              <a:rPr lang="en-GB" altLang="en-US" dirty="0" smtClean="0"/>
              <a:t>Any light coming from a particular position or direction will have a diffuse component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Lighting in Real-time 3D Graphics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GB" altLang="en-US" dirty="0" smtClean="0"/>
              <a:t>Diffuse Component</a:t>
            </a:r>
          </a:p>
          <a:p>
            <a:pPr lvl="2" eaLnBrk="1" hangingPunct="1"/>
            <a:r>
              <a:rPr lang="en-GB" altLang="en-US" dirty="0" smtClean="0"/>
              <a:t>Calculated using Light, and surface normal</a:t>
            </a: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1143000" y="2514600"/>
          <a:ext cx="6934200" cy="385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Image" r:id="rId4" imgW="9244444" imgH="5142857" progId="Photoshop.Image.7">
                  <p:embed/>
                </p:oleObj>
              </mc:Choice>
              <mc:Fallback>
                <p:oleObj name="Image" r:id="rId4" imgW="9244444" imgH="5142857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514600"/>
                        <a:ext cx="6934200" cy="385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This week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dirty="0" smtClean="0"/>
              <a:t>More than a triangle aka cube</a:t>
            </a:r>
            <a:endParaRPr lang="en-GB" altLang="en-US" dirty="0" smtClean="0"/>
          </a:p>
          <a:p>
            <a:pPr eaLnBrk="1" hangingPunct="1">
              <a:buClr>
                <a:schemeClr val="tx1"/>
              </a:buClr>
            </a:pPr>
            <a:r>
              <a:rPr lang="en-GB" altLang="en-US" dirty="0" smtClean="0"/>
              <a:t>Lighting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dirty="0" smtClean="0"/>
              <a:t>Real World Lighting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dirty="0" smtClean="0"/>
              <a:t>Lighting in Real-time 3D graphics</a:t>
            </a:r>
          </a:p>
          <a:p>
            <a:pPr lvl="2" eaLnBrk="1" hangingPunct="1">
              <a:buClr>
                <a:schemeClr val="tx1"/>
              </a:buClr>
            </a:pPr>
            <a:r>
              <a:rPr lang="en-GB" altLang="en-US" dirty="0" smtClean="0"/>
              <a:t>Light sources</a:t>
            </a:r>
          </a:p>
          <a:p>
            <a:pPr lvl="2" eaLnBrk="1" hangingPunct="1">
              <a:buClr>
                <a:schemeClr val="tx1"/>
              </a:buClr>
            </a:pPr>
            <a:r>
              <a:rPr lang="en-GB" altLang="en-US" dirty="0" smtClean="0"/>
              <a:t>Types of light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dirty="0" smtClean="0"/>
              <a:t>Implementing lights in OpenGL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Pictures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altLang="en-US" dirty="0" smtClean="0"/>
              <a:t>Ambient lit</a:t>
            </a:r>
          </a:p>
          <a:p>
            <a:pPr eaLnBrk="1" hangingPunct="1">
              <a:defRPr/>
            </a:pPr>
            <a:r>
              <a:rPr lang="en-GB" altLang="en-US" dirty="0" smtClean="0"/>
              <a:t>Diffuse lit</a:t>
            </a:r>
          </a:p>
          <a:p>
            <a:pPr eaLnBrk="1" hangingPunct="1">
              <a:defRPr/>
            </a:pPr>
            <a:r>
              <a:rPr lang="en-GB" altLang="en-US" dirty="0" smtClean="0"/>
              <a:t>Ambient + diffuse</a:t>
            </a:r>
          </a:p>
          <a:p>
            <a:pPr eaLnBrk="1" hangingPunct="1">
              <a:defRPr/>
            </a:pPr>
            <a:r>
              <a:rPr lang="en-GB" altLang="en-US" dirty="0" smtClean="0"/>
              <a:t>Diffuse values are added to the ambient values</a:t>
            </a:r>
          </a:p>
          <a:p>
            <a:pPr marL="0" indent="0" eaLnBrk="1" hangingPunct="1">
              <a:buFontTx/>
              <a:buNone/>
              <a:defRPr/>
            </a:pPr>
            <a:endParaRPr lang="en-GB" altLang="en-US" dirty="0" smtClean="0"/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3933825"/>
            <a:ext cx="2133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75" y="3933825"/>
            <a:ext cx="2133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3933825"/>
            <a:ext cx="2133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Normals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Clr>
                <a:schemeClr val="tx1"/>
              </a:buClr>
            </a:pPr>
            <a:r>
              <a:rPr lang="en-GB" altLang="en-US" dirty="0" smtClean="0"/>
              <a:t>Before we calculate light, we must have information regarding the surface the light is interacting with</a:t>
            </a:r>
          </a:p>
          <a:p>
            <a:pPr eaLnBrk="1" hangingPunct="1">
              <a:lnSpc>
                <a:spcPct val="120000"/>
              </a:lnSpc>
              <a:buClr>
                <a:schemeClr val="tx1"/>
              </a:buClr>
            </a:pPr>
            <a:r>
              <a:rPr lang="en-GB" altLang="en-US" dirty="0" smtClean="0"/>
              <a:t>We use normal Vectors (A vector of unit length) to describe the direction perpendicular to the surface </a:t>
            </a:r>
          </a:p>
          <a:p>
            <a:r>
              <a:rPr lang="en-GB" altLang="en-US" dirty="0" smtClean="0"/>
              <a:t>For a flat surface the </a:t>
            </a:r>
            <a:r>
              <a:rPr lang="en-GB" altLang="en-US" dirty="0" err="1" smtClean="0"/>
              <a:t>normals</a:t>
            </a:r>
            <a:r>
              <a:rPr lang="en-GB" altLang="en-US" dirty="0" smtClean="0"/>
              <a:t> will point in the same direction</a:t>
            </a:r>
          </a:p>
          <a:p>
            <a:pPr lvl="1"/>
            <a:r>
              <a:rPr lang="en-GB" altLang="en-US" dirty="0" smtClean="0"/>
              <a:t>But for more complex shapes each normal can be a different directions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Normals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en-GB" dirty="0"/>
              <a:t>We can specify </a:t>
            </a:r>
            <a:r>
              <a:rPr lang="en-GB" dirty="0" err="1"/>
              <a:t>normals</a:t>
            </a:r>
            <a:r>
              <a:rPr lang="en-GB" dirty="0"/>
              <a:t> in two ways</a:t>
            </a:r>
          </a:p>
          <a:p>
            <a:pPr lvl="1">
              <a:lnSpc>
                <a:spcPct val="120000"/>
              </a:lnSpc>
              <a:defRPr/>
            </a:pPr>
            <a:r>
              <a:rPr lang="en-GB" dirty="0"/>
              <a:t>One for each </a:t>
            </a:r>
            <a:r>
              <a:rPr lang="en-GB" dirty="0" smtClean="0"/>
              <a:t>polygon</a:t>
            </a:r>
            <a:endParaRPr lang="en-GB" dirty="0"/>
          </a:p>
          <a:p>
            <a:pPr lvl="2">
              <a:lnSpc>
                <a:spcPct val="120000"/>
              </a:lnSpc>
              <a:defRPr/>
            </a:pPr>
            <a:r>
              <a:rPr lang="en-GB" dirty="0"/>
              <a:t>Poor lighting</a:t>
            </a:r>
          </a:p>
          <a:p>
            <a:pPr lvl="1">
              <a:lnSpc>
                <a:spcPct val="120000"/>
              </a:lnSpc>
              <a:defRPr/>
            </a:pPr>
            <a:r>
              <a:rPr lang="en-GB" dirty="0"/>
              <a:t>One for each vertex</a:t>
            </a:r>
          </a:p>
          <a:p>
            <a:pPr lvl="2">
              <a:lnSpc>
                <a:spcPct val="120000"/>
              </a:lnSpc>
              <a:defRPr/>
            </a:pPr>
            <a:r>
              <a:rPr lang="en-GB" dirty="0"/>
              <a:t>Good lighting</a:t>
            </a:r>
          </a:p>
          <a:p>
            <a:pPr lvl="1">
              <a:lnSpc>
                <a:spcPct val="120000"/>
              </a:lnSpc>
              <a:defRPr/>
            </a:pPr>
            <a:r>
              <a:rPr lang="en-GB" altLang="en-US" dirty="0"/>
              <a:t>Ultimately in high end graphics a normal per-fragment is used</a:t>
            </a:r>
            <a:endParaRPr lang="en-GB" dirty="0"/>
          </a:p>
          <a:p>
            <a:pPr>
              <a:lnSpc>
                <a:spcPct val="120000"/>
              </a:lnSpc>
              <a:defRPr/>
            </a:pPr>
            <a:r>
              <a:rPr lang="en-GB" dirty="0" err="1"/>
              <a:t>Normals</a:t>
            </a:r>
            <a:r>
              <a:rPr lang="en-GB" dirty="0"/>
              <a:t> are used during lighting calculations to determine light intensity</a:t>
            </a:r>
          </a:p>
          <a:p>
            <a:pPr>
              <a:lnSpc>
                <a:spcPct val="120000"/>
              </a:lnSpc>
              <a:defRPr/>
            </a:pPr>
            <a:r>
              <a:rPr lang="en-GB" dirty="0"/>
              <a:t>Specify </a:t>
            </a:r>
            <a:r>
              <a:rPr lang="en-GB" dirty="0" err="1"/>
              <a:t>normals</a:t>
            </a:r>
            <a:r>
              <a:rPr lang="en-GB" dirty="0"/>
              <a:t> using the function</a:t>
            </a:r>
          </a:p>
          <a:p>
            <a:pPr lvl="1">
              <a:lnSpc>
                <a:spcPct val="120000"/>
              </a:lnSpc>
              <a:defRPr/>
            </a:pPr>
            <a:r>
              <a:rPr lang="en-GB" dirty="0"/>
              <a:t>glNormal3f(</a:t>
            </a:r>
            <a:r>
              <a:rPr lang="en-GB" dirty="0" err="1"/>
              <a:t>nx</a:t>
            </a:r>
            <a:r>
              <a:rPr lang="en-GB" dirty="0"/>
              <a:t>, </a:t>
            </a:r>
            <a:r>
              <a:rPr lang="en-GB" dirty="0" err="1"/>
              <a:t>ny</a:t>
            </a:r>
            <a:r>
              <a:rPr lang="en-GB" dirty="0"/>
              <a:t>, </a:t>
            </a:r>
            <a:r>
              <a:rPr lang="en-GB" dirty="0" err="1"/>
              <a:t>nz</a:t>
            </a:r>
            <a:r>
              <a:rPr lang="en-GB" dirty="0"/>
              <a:t>);</a:t>
            </a:r>
          </a:p>
          <a:p>
            <a:pPr lvl="1">
              <a:lnSpc>
                <a:spcPct val="120000"/>
              </a:lnSpc>
              <a:defRPr/>
            </a:pPr>
            <a:r>
              <a:rPr lang="en-GB" dirty="0"/>
              <a:t>Must be done </a:t>
            </a:r>
            <a:r>
              <a:rPr lang="en-GB" b="1" dirty="0"/>
              <a:t>before</a:t>
            </a:r>
            <a:r>
              <a:rPr lang="en-GB" dirty="0"/>
              <a:t> the glVertex3f() call</a:t>
            </a:r>
          </a:p>
          <a:p>
            <a:pPr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OpenGL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FontTx/>
              <a:buNone/>
              <a:defRPr/>
            </a:pPr>
            <a:r>
              <a:rPr lang="en-GB" dirty="0" smtClean="0"/>
              <a:t>	</a:t>
            </a:r>
            <a:r>
              <a:rPr lang="en-GB" dirty="0" err="1" smtClean="0"/>
              <a:t>glBegin</a:t>
            </a:r>
            <a:r>
              <a:rPr lang="en-GB" dirty="0" smtClean="0"/>
              <a:t> (GL_TRIANGLES);	</a:t>
            </a:r>
            <a:r>
              <a:rPr lang="en-GB" dirty="0" smtClean="0">
                <a:solidFill>
                  <a:srgbClr val="00B050"/>
                </a:solidFill>
              </a:rPr>
              <a:t>//Begin drawing state</a:t>
            </a:r>
          </a:p>
          <a:p>
            <a:pPr marL="0" indent="0">
              <a:lnSpc>
                <a:spcPct val="120000"/>
              </a:lnSpc>
              <a:buFontTx/>
              <a:buNone/>
              <a:defRPr/>
            </a:pPr>
            <a:endParaRPr lang="en-GB" dirty="0" smtClean="0"/>
          </a:p>
          <a:p>
            <a:pPr marL="0" indent="0">
              <a:lnSpc>
                <a:spcPct val="120000"/>
              </a:lnSpc>
              <a:buFontTx/>
              <a:buNone/>
              <a:defRPr/>
            </a:pPr>
            <a:r>
              <a:rPr lang="en-GB" dirty="0" smtClean="0"/>
              <a:t>		glNormal3f( 0.0f, 0.0f, 1.0f);</a:t>
            </a:r>
          </a:p>
          <a:p>
            <a:pPr marL="0" indent="0">
              <a:lnSpc>
                <a:spcPct val="120000"/>
              </a:lnSpc>
              <a:buFontTx/>
              <a:buNone/>
              <a:defRPr/>
            </a:pPr>
            <a:r>
              <a:rPr lang="en-GB" dirty="0" smtClean="0"/>
              <a:t>		glVertex3f( 0.0f, 1.0f, 0.0f);	</a:t>
            </a:r>
          </a:p>
          <a:p>
            <a:pPr marL="0" indent="0">
              <a:lnSpc>
                <a:spcPct val="120000"/>
              </a:lnSpc>
              <a:buFontTx/>
              <a:buNone/>
              <a:defRPr/>
            </a:pPr>
            <a:endParaRPr lang="en-GB" dirty="0" smtClean="0"/>
          </a:p>
          <a:p>
            <a:pPr marL="0" indent="0">
              <a:lnSpc>
                <a:spcPct val="120000"/>
              </a:lnSpc>
              <a:buFontTx/>
              <a:buNone/>
              <a:defRPr/>
            </a:pPr>
            <a:r>
              <a:rPr lang="en-GB" dirty="0" smtClean="0"/>
              <a:t>		glNormal3f( 0.0f, 0.0f, 1.0f);</a:t>
            </a:r>
          </a:p>
          <a:p>
            <a:pPr marL="0" indent="0">
              <a:lnSpc>
                <a:spcPct val="120000"/>
              </a:lnSpc>
              <a:buFontTx/>
              <a:buNone/>
              <a:defRPr/>
            </a:pPr>
            <a:r>
              <a:rPr lang="en-GB" dirty="0" smtClean="0"/>
              <a:t>		glVertex3f(-1.0f, 0.0f, 0.0f);</a:t>
            </a:r>
          </a:p>
          <a:p>
            <a:pPr marL="0" indent="0">
              <a:lnSpc>
                <a:spcPct val="120000"/>
              </a:lnSpc>
              <a:buFontTx/>
              <a:buNone/>
              <a:defRPr/>
            </a:pPr>
            <a:endParaRPr lang="en-GB" dirty="0" smtClean="0"/>
          </a:p>
          <a:p>
            <a:pPr marL="0" indent="0">
              <a:lnSpc>
                <a:spcPct val="120000"/>
              </a:lnSpc>
              <a:buFontTx/>
              <a:buNone/>
              <a:defRPr/>
            </a:pPr>
            <a:r>
              <a:rPr lang="en-GB" dirty="0" smtClean="0"/>
              <a:t>		glNormal3f( 0.0f, 0.0f, 1.0f);</a:t>
            </a:r>
          </a:p>
          <a:p>
            <a:pPr marL="0" indent="0">
              <a:lnSpc>
                <a:spcPct val="120000"/>
              </a:lnSpc>
              <a:buFontTx/>
              <a:buNone/>
              <a:defRPr/>
            </a:pPr>
            <a:r>
              <a:rPr lang="en-GB" dirty="0" smtClean="0"/>
              <a:t>		glVertex3f( 1.0f, 0.0f, 0.0f);</a:t>
            </a:r>
          </a:p>
          <a:p>
            <a:pPr marL="0" indent="0">
              <a:lnSpc>
                <a:spcPct val="120000"/>
              </a:lnSpc>
              <a:buFontTx/>
              <a:buNone/>
              <a:defRPr/>
            </a:pPr>
            <a:endParaRPr lang="en-GB" dirty="0" smtClean="0"/>
          </a:p>
          <a:p>
            <a:pPr marL="0" indent="0">
              <a:lnSpc>
                <a:spcPct val="120000"/>
              </a:lnSpc>
              <a:buFontTx/>
              <a:buNone/>
              <a:defRPr/>
            </a:pPr>
            <a:r>
              <a:rPr lang="en-GB" dirty="0" smtClean="0"/>
              <a:t>	</a:t>
            </a:r>
            <a:r>
              <a:rPr lang="en-GB" dirty="0" err="1" smtClean="0"/>
              <a:t>glEnd</a:t>
            </a:r>
            <a:r>
              <a:rPr lang="en-GB" dirty="0" smtClean="0"/>
              <a:t>();		</a:t>
            </a:r>
            <a:r>
              <a:rPr lang="en-GB" dirty="0" smtClean="0">
                <a:solidFill>
                  <a:srgbClr val="00B050"/>
                </a:solidFill>
              </a:rPr>
              <a:t>//end drawing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Normals Per Face</a:t>
            </a:r>
          </a:p>
        </p:txBody>
      </p:sp>
      <p:sp>
        <p:nvSpPr>
          <p:cNvPr id="2253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22532" name="Picture 2" descr="C:\Users\Paul\Documents\Work\Teaching\AG0800A11\second year\OpenGL\semester1\My Notes\normalsPerFa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0"/>
            <a:ext cx="5172075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Normals Per Face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1600" dirty="0" err="1" smtClean="0"/>
              <a:t>glRotatef</a:t>
            </a:r>
            <a:r>
              <a:rPr lang="en-GB" sz="1600" dirty="0" smtClean="0"/>
              <a:t>(_angle, 0.0f, 1.0f, 0.0f); 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1600" dirty="0" err="1" smtClean="0"/>
              <a:t>glBegin</a:t>
            </a:r>
            <a:r>
              <a:rPr lang="en-GB" sz="1600" dirty="0" smtClean="0"/>
              <a:t>(GL_QUADS); 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1600" dirty="0" smtClean="0">
                <a:solidFill>
                  <a:srgbClr val="00B050"/>
                </a:solidFill>
              </a:rPr>
              <a:t>	//Front 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1600" dirty="0" smtClean="0">
                <a:solidFill>
                  <a:srgbClr val="FFC000"/>
                </a:solidFill>
              </a:rPr>
              <a:t>	glNormal3f(0.0f, 0.0f, 1.0f); 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1600" dirty="0" smtClean="0"/>
              <a:t>	glVertex3f(-1.0f, -1.0f, 1.0f); 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1600" dirty="0" smtClean="0"/>
              <a:t>	glVertex3f(1.0f, -1.0f, 1.0f); 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1600" dirty="0" smtClean="0"/>
              <a:t>	glVertex3f(1.0f, 1.0f, 1.0f); 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1600" dirty="0" smtClean="0"/>
              <a:t>	glVertex3f(-1.0f, 1.0f, 1.0f); 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endParaRPr lang="en-GB" sz="1600" dirty="0" smtClean="0"/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1600" dirty="0" smtClean="0">
                <a:solidFill>
                  <a:srgbClr val="00B050"/>
                </a:solidFill>
              </a:rPr>
              <a:t>	//Right 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1600" dirty="0" smtClean="0">
                <a:solidFill>
                  <a:srgbClr val="FFC000"/>
                </a:solidFill>
              </a:rPr>
              <a:t>	glNormal3f(1.0f, 0.0f, 0.0f); 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1600" dirty="0" smtClean="0"/>
              <a:t>	glVertex3f(1.0f, -1.0f, -1.0f); 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1600" dirty="0" smtClean="0"/>
              <a:t>	glVertex3f(1.0f, 1.0f, -1.0f); 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1600" dirty="0" smtClean="0"/>
              <a:t>	glVertex3f(1.0f, 1.0f, 1.0f); 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1600" dirty="0" smtClean="0"/>
              <a:t>	glVertex3f(1.0f, -1.0f, 1.0f);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1600" dirty="0" smtClean="0"/>
              <a:t>......</a:t>
            </a:r>
            <a:endParaRPr lang="en-GB" sz="16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Normals Per Vertex</a:t>
            </a:r>
          </a:p>
        </p:txBody>
      </p:sp>
      <p:sp>
        <p:nvSpPr>
          <p:cNvPr id="2457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24580" name="Picture 2" descr="C:\Users\Paul\Documents\Work\Teaching\AG0800A11\second year\OpenGL\semester1\My Notes\normalsPerVerte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341438"/>
            <a:ext cx="5616575" cy="516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Normals Per Vertex Code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 eaLnBrk="1" hangingPunct="1">
              <a:buFontTx/>
              <a:buNone/>
            </a:pPr>
            <a:r>
              <a:rPr lang="en-GB" altLang="en-US" sz="1800" dirty="0" err="1" smtClean="0"/>
              <a:t>glRotatef</a:t>
            </a:r>
            <a:r>
              <a:rPr lang="en-GB" altLang="en-US" sz="1800" dirty="0" smtClean="0"/>
              <a:t>(angle, 0.0f, 1.0f, 0.0f); </a:t>
            </a:r>
          </a:p>
          <a:p>
            <a:pPr marL="400050" lvl="1" indent="0" eaLnBrk="1" hangingPunct="1">
              <a:buFontTx/>
              <a:buNone/>
            </a:pPr>
            <a:r>
              <a:rPr lang="en-GB" altLang="en-US" sz="1800" dirty="0" err="1" smtClean="0"/>
              <a:t>glBegin</a:t>
            </a:r>
            <a:r>
              <a:rPr lang="en-GB" altLang="en-US" sz="1800" dirty="0" smtClean="0"/>
              <a:t>(GL_QUADS);</a:t>
            </a:r>
          </a:p>
          <a:p>
            <a:pPr marL="400050" lvl="1" indent="0" eaLnBrk="1" hangingPunct="1">
              <a:buFontTx/>
              <a:buNone/>
            </a:pPr>
            <a:r>
              <a:rPr lang="en-GB" altLang="en-US" sz="1800" dirty="0" smtClean="0">
                <a:solidFill>
                  <a:srgbClr val="00B050"/>
                </a:solidFill>
              </a:rPr>
              <a:t>	//Front </a:t>
            </a:r>
          </a:p>
          <a:p>
            <a:pPr marL="400050" lvl="1" indent="0" eaLnBrk="1" hangingPunct="1">
              <a:buFontTx/>
              <a:buNone/>
            </a:pPr>
            <a:r>
              <a:rPr lang="en-GB" altLang="en-US" sz="1800" dirty="0" smtClean="0">
                <a:solidFill>
                  <a:srgbClr val="FFC000"/>
                </a:solidFill>
              </a:rPr>
              <a:t>	glNormal3f(0.0f, 0.0f, 1.0f); </a:t>
            </a:r>
          </a:p>
          <a:p>
            <a:pPr marL="400050" lvl="1" indent="0" eaLnBrk="1" hangingPunct="1">
              <a:buFontTx/>
              <a:buNone/>
            </a:pPr>
            <a:r>
              <a:rPr lang="en-GB" altLang="en-US" sz="1800" dirty="0" smtClean="0"/>
              <a:t>	glVertex3f(-1.0f, -1.0f, 1.0f); </a:t>
            </a:r>
          </a:p>
          <a:p>
            <a:pPr marL="400050" lvl="1" indent="0" eaLnBrk="1" hangingPunct="1">
              <a:buFontTx/>
              <a:buNone/>
            </a:pPr>
            <a:r>
              <a:rPr lang="en-GB" altLang="en-US" sz="1800" dirty="0" smtClean="0">
                <a:solidFill>
                  <a:srgbClr val="FFC000"/>
                </a:solidFill>
              </a:rPr>
              <a:t>	glNormal3f(0.0f, 0.0f, 1.0f); </a:t>
            </a:r>
          </a:p>
          <a:p>
            <a:pPr marL="400050" lvl="1" indent="0" eaLnBrk="1" hangingPunct="1">
              <a:buFontTx/>
              <a:buNone/>
            </a:pPr>
            <a:r>
              <a:rPr lang="en-GB" altLang="en-US" sz="1800" dirty="0" smtClean="0"/>
              <a:t>	glVertex3f(1.0f, -1.0f, 1.0f); </a:t>
            </a:r>
          </a:p>
          <a:p>
            <a:pPr marL="400050" lvl="1" indent="0" eaLnBrk="1" hangingPunct="1">
              <a:buFontTx/>
              <a:buNone/>
            </a:pPr>
            <a:r>
              <a:rPr lang="en-GB" altLang="en-US" sz="1800" dirty="0" smtClean="0">
                <a:solidFill>
                  <a:srgbClr val="FFC000"/>
                </a:solidFill>
              </a:rPr>
              <a:t>	glNormal3f(0.0f, 0.0f, 1.0f); </a:t>
            </a:r>
          </a:p>
          <a:p>
            <a:pPr marL="400050" lvl="1" indent="0" eaLnBrk="1" hangingPunct="1">
              <a:buFontTx/>
              <a:buNone/>
            </a:pPr>
            <a:r>
              <a:rPr lang="en-GB" altLang="en-US" sz="1800" dirty="0" smtClean="0"/>
              <a:t>	glVertex3f(1.0f, 1.0f, 1.0f); </a:t>
            </a:r>
          </a:p>
          <a:p>
            <a:pPr marL="400050" lvl="1" indent="0" eaLnBrk="1" hangingPunct="1">
              <a:buFontTx/>
              <a:buNone/>
            </a:pPr>
            <a:r>
              <a:rPr lang="en-GB" altLang="en-US" sz="1800" dirty="0" smtClean="0">
                <a:solidFill>
                  <a:srgbClr val="FFC000"/>
                </a:solidFill>
              </a:rPr>
              <a:t>	glNormal3f(0.0f, 0.0f, 1.0f);</a:t>
            </a:r>
          </a:p>
          <a:p>
            <a:pPr marL="400050" lvl="1" indent="0" eaLnBrk="1" hangingPunct="1">
              <a:buFontTx/>
              <a:buNone/>
            </a:pPr>
            <a:r>
              <a:rPr lang="en-GB" altLang="en-US" sz="1800" dirty="0" smtClean="0"/>
              <a:t>	glVertex3f(-1.0f, 1.0f, 1.0f);</a:t>
            </a:r>
          </a:p>
          <a:p>
            <a:pPr marL="400050" lvl="1" indent="0" eaLnBrk="1" hangingPunct="1">
              <a:buFontTx/>
              <a:buNone/>
            </a:pPr>
            <a:r>
              <a:rPr lang="en-GB" altLang="en-US" sz="1800" dirty="0" smtClean="0"/>
              <a:t>	...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Flat Shading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19088" indent="-319088" eaLnBrk="1" hangingPunct="1">
              <a:buClr>
                <a:schemeClr val="tx1"/>
              </a:buClr>
            </a:pPr>
            <a:r>
              <a:rPr lang="en-GB" altLang="en-US" sz="2400" dirty="0" smtClean="0"/>
              <a:t>Single Colour value on each surface</a:t>
            </a:r>
          </a:p>
          <a:p>
            <a:pPr marL="319088" indent="-319088" eaLnBrk="1" hangingPunct="1">
              <a:buClr>
                <a:schemeClr val="tx1"/>
              </a:buClr>
            </a:pPr>
            <a:r>
              <a:rPr lang="en-GB" altLang="en-US" sz="2400" dirty="0" smtClean="0"/>
              <a:t>Very Fast</a:t>
            </a:r>
          </a:p>
          <a:p>
            <a:pPr marL="319088" indent="-319088" eaLnBrk="1" hangingPunct="1">
              <a:buClr>
                <a:schemeClr val="tx1"/>
              </a:buClr>
            </a:pPr>
            <a:r>
              <a:rPr lang="en-GB" altLang="en-US" sz="2400" dirty="0" smtClean="0"/>
              <a:t>Poor results visually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31"/>
          <a:stretch>
            <a:fillRect/>
          </a:stretch>
        </p:blipFill>
        <p:spPr bwMode="auto">
          <a:xfrm>
            <a:off x="3851275" y="2257425"/>
            <a:ext cx="5108575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Gouraud Shading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z="2400" dirty="0" smtClean="0"/>
              <a:t>Widely used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z="2400" dirty="0" smtClean="0"/>
              <a:t>Requires Vertex colour from lighting calculation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z="2400" dirty="0" smtClean="0"/>
              <a:t>Performs a linear interpolation between the vertex colours across the surface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988" y="3284538"/>
            <a:ext cx="3324225" cy="330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More than triangles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GB" altLang="en-US" dirty="0" smtClean="0"/>
              <a:t>Creating a simple 3D object</a:t>
            </a:r>
          </a:p>
          <a:p>
            <a:pPr lvl="1">
              <a:defRPr/>
            </a:pPr>
            <a:r>
              <a:rPr lang="en-GB" altLang="en-US" dirty="0" smtClean="0"/>
              <a:t>a cube</a:t>
            </a:r>
          </a:p>
          <a:p>
            <a:pPr>
              <a:defRPr/>
            </a:pPr>
            <a:r>
              <a:rPr lang="en-GB" altLang="en-US" dirty="0" smtClean="0"/>
              <a:t>Many options, but we will focus on the main two options</a:t>
            </a:r>
          </a:p>
          <a:p>
            <a:pPr lvl="1">
              <a:defRPr/>
            </a:pPr>
            <a:r>
              <a:rPr lang="en-GB" altLang="en-US" dirty="0" smtClean="0"/>
              <a:t>Build 6 faces positioned to create a cube</a:t>
            </a:r>
          </a:p>
          <a:p>
            <a:pPr lvl="2">
              <a:defRPr/>
            </a:pPr>
            <a:r>
              <a:rPr lang="en-GB" altLang="en-US" dirty="0" smtClean="0"/>
              <a:t>Using GL_QUAD</a:t>
            </a:r>
          </a:p>
          <a:p>
            <a:pPr lvl="3">
              <a:defRPr/>
            </a:pPr>
            <a:r>
              <a:rPr lang="en-GB" altLang="en-US" dirty="0" smtClean="0"/>
              <a:t>Makes building it quite easy</a:t>
            </a:r>
          </a:p>
          <a:p>
            <a:pPr lvl="2">
              <a:defRPr/>
            </a:pPr>
            <a:r>
              <a:rPr lang="en-GB" altLang="en-US" dirty="0" smtClean="0"/>
              <a:t>Using GL_TRIANGLES</a:t>
            </a:r>
          </a:p>
          <a:p>
            <a:pPr lvl="3">
              <a:defRPr/>
            </a:pPr>
            <a:r>
              <a:rPr lang="en-GB" altLang="en-US" dirty="0" smtClean="0"/>
              <a:t>More complex to build, but quads aren’t always supported</a:t>
            </a:r>
          </a:p>
          <a:p>
            <a:pPr lvl="3">
              <a:defRPr/>
            </a:pPr>
            <a:r>
              <a:rPr lang="en-GB" altLang="en-US" dirty="0" smtClean="0"/>
              <a:t>You need to learn to think in triangles</a:t>
            </a:r>
          </a:p>
          <a:p>
            <a:pPr lvl="3">
              <a:defRPr/>
            </a:pPr>
            <a:r>
              <a:rPr lang="en-GB" altLang="en-US" dirty="0" smtClean="0"/>
              <a:t>So you should try to build the cube with triangles</a:t>
            </a:r>
          </a:p>
        </p:txBody>
      </p:sp>
    </p:spTree>
    <p:extLst>
      <p:ext uri="{BB962C8B-B14F-4D97-AF65-F5344CB8AC3E}">
        <p14:creationId xmlns:p14="http://schemas.microsoft.com/office/powerpoint/2010/main" val="154343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Gouraud Shading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447800"/>
            <a:ext cx="4995863" cy="4648200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z="2400" dirty="0" smtClean="0"/>
              <a:t>Very fast to calculate (On modern computers its almost trivial)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z="2400" dirty="0" smtClean="0"/>
              <a:t>Much better results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z="2400" dirty="0" smtClean="0"/>
              <a:t>Specular highlights can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400" dirty="0" smtClean="0"/>
              <a:t>Be lost because of the </a:t>
            </a:r>
            <a:br>
              <a:rPr lang="en-GB" altLang="en-US" sz="2400" dirty="0" smtClean="0"/>
            </a:br>
            <a:r>
              <a:rPr lang="en-GB" altLang="en-US" sz="2400" dirty="0" smtClean="0"/>
              <a:t>blending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400" dirty="0" smtClean="0"/>
              <a:t>Can be fixed by increasing</a:t>
            </a:r>
            <a:br>
              <a:rPr lang="en-GB" altLang="en-US" sz="2400" dirty="0" smtClean="0"/>
            </a:br>
            <a:r>
              <a:rPr lang="en-GB" altLang="en-US" sz="2400" dirty="0" smtClean="0"/>
              <a:t>the amount of polygons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388" y="2276475"/>
            <a:ext cx="3751262" cy="341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Phong Shading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z="2400" dirty="0" smtClean="0"/>
              <a:t>Lighting is calculated per-pixel 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z="2400" dirty="0" err="1" smtClean="0"/>
              <a:t>Phong</a:t>
            </a:r>
            <a:r>
              <a:rPr lang="en-GB" altLang="en-US" sz="2400" dirty="0" smtClean="0"/>
              <a:t> shading creates a vector, for every pixel by interpolating between vertex </a:t>
            </a:r>
            <a:r>
              <a:rPr lang="en-GB" altLang="en-US" sz="2400" dirty="0" err="1" smtClean="0"/>
              <a:t>normals</a:t>
            </a:r>
            <a:r>
              <a:rPr lang="en-GB" altLang="en-US" sz="2400" dirty="0" smtClean="0"/>
              <a:t> to obtain a new shading normal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z="2400" dirty="0" smtClean="0"/>
              <a:t>Smooth accurate shading for the model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z="2400" dirty="0" smtClean="0"/>
              <a:t>Specular highlights rendered correctly (even in the middle of a triangle)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z="2400" dirty="0" smtClean="0"/>
              <a:t>Commonly used in </a:t>
            </a:r>
            <a:r>
              <a:rPr lang="en-GB" altLang="en-US" sz="2400" dirty="0" err="1" smtClean="0"/>
              <a:t>shaders</a:t>
            </a:r>
            <a:r>
              <a:rPr lang="en-GB" altLang="en-US" sz="2400" dirty="0" smtClean="0"/>
              <a:t> for simple “per-pixel” lighting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Phong Shading</a:t>
            </a:r>
          </a:p>
        </p:txBody>
      </p:sp>
      <p:graphicFrame>
        <p:nvGraphicFramePr>
          <p:cNvPr id="3072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776288" y="1447800"/>
          <a:ext cx="7437437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4" name="Image" r:id="rId4" imgW="7885714" imgH="4926984" progId="Photoshop.Image.6">
                  <p:embed/>
                </p:oleObj>
              </mc:Choice>
              <mc:Fallback>
                <p:oleObj name="Image" r:id="rId4" imgW="7885714" imgH="4926984" progId="Photoshop.Image.6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88" y="1447800"/>
                        <a:ext cx="7437437" cy="464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Phong Shading</a:t>
            </a:r>
          </a:p>
        </p:txBody>
      </p:sp>
      <p:pic>
        <p:nvPicPr>
          <p:cNvPr id="317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4788" y="1916113"/>
            <a:ext cx="8826500" cy="3816350"/>
          </a:xfrm>
          <a:noFill/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OpenGL Shading Modes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dirty="0" smtClean="0"/>
              <a:t>Flat and </a:t>
            </a:r>
            <a:r>
              <a:rPr lang="en-GB" altLang="en-US" dirty="0" err="1" smtClean="0"/>
              <a:t>Gouraud</a:t>
            </a:r>
            <a:r>
              <a:rPr lang="en-GB" altLang="en-US" dirty="0" smtClean="0"/>
              <a:t> shading are available in OpenGL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dirty="0" err="1" smtClean="0"/>
              <a:t>Gouraud</a:t>
            </a:r>
            <a:r>
              <a:rPr lang="en-GB" altLang="en-US" dirty="0" smtClean="0"/>
              <a:t> is enabled by default, but if you wish to change shading modes:</a:t>
            </a:r>
          </a:p>
          <a:p>
            <a:pPr eaLnBrk="1" hangingPunct="1">
              <a:buClr>
                <a:schemeClr val="tx1"/>
              </a:buClr>
            </a:pPr>
            <a:endParaRPr lang="en-GB" altLang="en-US" dirty="0" smtClean="0"/>
          </a:p>
          <a:p>
            <a:pPr lvl="1" algn="just" eaLnBrk="1" hangingPunct="1">
              <a:buClr>
                <a:schemeClr val="tx1"/>
              </a:buClr>
            </a:pPr>
            <a:r>
              <a:rPr lang="en-GB" altLang="en-US" dirty="0" err="1" smtClean="0">
                <a:cs typeface="Times New Roman" pitchFamily="18" charset="0"/>
              </a:rPr>
              <a:t>glShadeModel</a:t>
            </a:r>
            <a:r>
              <a:rPr lang="en-GB" altLang="en-US" dirty="0" smtClean="0">
                <a:cs typeface="Times New Roman" pitchFamily="18" charset="0"/>
              </a:rPr>
              <a:t>(GL_SMOOTH);</a:t>
            </a:r>
          </a:p>
          <a:p>
            <a:pPr lvl="1" algn="just" eaLnBrk="1" hangingPunct="1">
              <a:buClr>
                <a:schemeClr val="tx1"/>
              </a:buClr>
            </a:pPr>
            <a:r>
              <a:rPr lang="en-GB" altLang="en-US" dirty="0" err="1" smtClean="0">
                <a:cs typeface="Times New Roman" pitchFamily="18" charset="0"/>
              </a:rPr>
              <a:t>glShadeModel</a:t>
            </a:r>
            <a:r>
              <a:rPr lang="en-GB" altLang="en-US" dirty="0" smtClean="0">
                <a:cs typeface="Times New Roman" pitchFamily="18" charset="0"/>
              </a:rPr>
              <a:t>(GL_FLAT);</a:t>
            </a:r>
          </a:p>
          <a:p>
            <a:pPr lvl="1" algn="just"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 dirty="0" smtClean="0"/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OpenGL Implementation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 smtClean="0"/>
              <a:t>Defining Lights in OpenGL</a:t>
            </a:r>
          </a:p>
          <a:p>
            <a:pPr marL="708660" lvl="1" indent="-342900" eaLnBrk="1" fontAlgn="auto" hangingPunct="1">
              <a:spcAft>
                <a:spcPts val="0"/>
              </a:spcAft>
              <a:defRPr/>
            </a:pPr>
            <a:r>
              <a:rPr lang="en-GB" sz="2400" dirty="0" err="1" smtClean="0">
                <a:cs typeface="Times New Roman" pitchFamily="18" charset="0"/>
              </a:rPr>
              <a:t>GLfloat</a:t>
            </a:r>
            <a:r>
              <a:rPr lang="en-GB" sz="2400" dirty="0" smtClean="0">
                <a:cs typeface="Times New Roman" pitchFamily="18" charset="0"/>
              </a:rPr>
              <a:t> </a:t>
            </a:r>
            <a:r>
              <a:rPr lang="en-GB" sz="2400" dirty="0" err="1" smtClean="0">
                <a:cs typeface="Times New Roman" pitchFamily="18" charset="0"/>
              </a:rPr>
              <a:t>Light_Ambient</a:t>
            </a:r>
            <a:r>
              <a:rPr lang="en-GB" sz="2400" dirty="0" smtClean="0">
                <a:cs typeface="Times New Roman" pitchFamily="18" charset="0"/>
              </a:rPr>
              <a:t>[] = {0.3f, 0.3f, 0.3f, 1.0f};</a:t>
            </a:r>
          </a:p>
          <a:p>
            <a:pPr marL="708660" lvl="1" indent="-342900" eaLnBrk="1" fontAlgn="auto" hangingPunct="1">
              <a:spcAft>
                <a:spcPts val="0"/>
              </a:spcAft>
              <a:defRPr/>
            </a:pPr>
            <a:r>
              <a:rPr lang="en-GB" sz="2400" dirty="0" err="1" smtClean="0">
                <a:cs typeface="Times New Roman" pitchFamily="18" charset="0"/>
              </a:rPr>
              <a:t>GLfloat</a:t>
            </a:r>
            <a:r>
              <a:rPr lang="en-GB" sz="2400" dirty="0" smtClean="0">
                <a:cs typeface="Times New Roman" pitchFamily="18" charset="0"/>
              </a:rPr>
              <a:t> </a:t>
            </a:r>
            <a:r>
              <a:rPr lang="en-GB" sz="2400" dirty="0" err="1" smtClean="0">
                <a:cs typeface="Times New Roman" pitchFamily="18" charset="0"/>
              </a:rPr>
              <a:t>Light_Diffuse</a:t>
            </a:r>
            <a:r>
              <a:rPr lang="en-GB" sz="2400" dirty="0" smtClean="0">
                <a:cs typeface="Times New Roman" pitchFamily="18" charset="0"/>
              </a:rPr>
              <a:t>[] =   {1.0f, 1.0f, 1.0f, 1.0f};</a:t>
            </a:r>
          </a:p>
          <a:p>
            <a:pPr marL="708660" lvl="1" indent="-342900" eaLnBrk="1" fontAlgn="auto" hangingPunct="1">
              <a:spcAft>
                <a:spcPts val="0"/>
              </a:spcAft>
              <a:defRPr/>
            </a:pPr>
            <a:r>
              <a:rPr lang="en-GB" sz="2400" dirty="0" err="1" smtClean="0">
                <a:cs typeface="Times New Roman" pitchFamily="18" charset="0"/>
              </a:rPr>
              <a:t>GLfloat</a:t>
            </a:r>
            <a:r>
              <a:rPr lang="en-GB" sz="2400" dirty="0" smtClean="0">
                <a:cs typeface="Times New Roman" pitchFamily="18" charset="0"/>
              </a:rPr>
              <a:t> </a:t>
            </a:r>
            <a:r>
              <a:rPr lang="en-GB" sz="2400" dirty="0" err="1" smtClean="0">
                <a:cs typeface="Times New Roman" pitchFamily="18" charset="0"/>
              </a:rPr>
              <a:t>Light_Position</a:t>
            </a:r>
            <a:r>
              <a:rPr lang="en-GB" sz="2400" dirty="0" smtClean="0">
                <a:cs typeface="Times New Roman" pitchFamily="18" charset="0"/>
              </a:rPr>
              <a:t>[]=   {3.0f, 0.0f, 3.0f, 1.0f};</a:t>
            </a:r>
          </a:p>
          <a:p>
            <a:pPr marL="708660" lvl="1" indent="-342900" eaLnBrk="1" fontAlgn="auto" hangingPunct="1">
              <a:spcAft>
                <a:spcPts val="0"/>
              </a:spcAft>
              <a:defRPr/>
            </a:pPr>
            <a:endParaRPr lang="en-GB" sz="2400" dirty="0" smtClean="0">
              <a:cs typeface="Times New Roman" pitchFamily="18" charset="0"/>
            </a:endParaRPr>
          </a:p>
          <a:p>
            <a:pPr marL="708660" lvl="1" indent="-342900" eaLnBrk="1" fontAlgn="auto" hangingPunct="1">
              <a:spcAft>
                <a:spcPts val="0"/>
              </a:spcAft>
              <a:defRPr/>
            </a:pPr>
            <a:r>
              <a:rPr lang="en-GB" sz="2400" dirty="0" smtClean="0">
                <a:cs typeface="Times New Roman" pitchFamily="18" charset="0"/>
              </a:rPr>
              <a:t>We can have separate colours for Diffuse and Ambient components of the light</a:t>
            </a:r>
          </a:p>
          <a:p>
            <a:pPr marL="708660" lvl="1" indent="-342900" eaLnBrk="1" fontAlgn="auto" hangingPunct="1">
              <a:spcAft>
                <a:spcPts val="0"/>
              </a:spcAft>
              <a:defRPr/>
            </a:pPr>
            <a:endParaRPr lang="en-GB" sz="2400" dirty="0" smtClean="0">
              <a:cs typeface="Times New Roman" pitchFamily="18" charset="0"/>
            </a:endParaRPr>
          </a:p>
          <a:p>
            <a:pPr marL="708660" lvl="1" indent="-342900" eaLnBrk="1" fontAlgn="auto" hangingPunct="1">
              <a:spcAft>
                <a:spcPts val="0"/>
              </a:spcAft>
              <a:defRPr/>
            </a:pPr>
            <a:r>
              <a:rPr lang="en-GB" sz="2400" dirty="0" err="1" smtClean="0">
                <a:cs typeface="Times New Roman" pitchFamily="18" charset="0"/>
              </a:rPr>
              <a:t>glEnable</a:t>
            </a:r>
            <a:r>
              <a:rPr lang="en-GB" sz="2400" dirty="0" smtClean="0">
                <a:cs typeface="Times New Roman" pitchFamily="18" charset="0"/>
              </a:rPr>
              <a:t>(GL_LIGHTING);</a:t>
            </a:r>
          </a:p>
          <a:p>
            <a:pPr marL="1108710" lvl="2" indent="-342900" eaLnBrk="1" fontAlgn="auto" hangingPunct="1">
              <a:spcAft>
                <a:spcPts val="0"/>
              </a:spcAft>
              <a:defRPr/>
            </a:pPr>
            <a:r>
              <a:rPr lang="en-GB" sz="2000" dirty="0" smtClean="0">
                <a:cs typeface="Times New Roman" pitchFamily="18" charset="0"/>
              </a:rPr>
              <a:t>In the Scene constructor we need to enable lighting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endParaRPr lang="en-GB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OpenGL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 smtClean="0"/>
              <a:t>Add the light to the scene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GB" dirty="0" smtClean="0"/>
          </a:p>
          <a:p>
            <a:pPr marL="365760" lvl="1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2400" dirty="0" err="1" smtClean="0"/>
              <a:t>gluLookAt</a:t>
            </a:r>
            <a:r>
              <a:rPr lang="en-GB" sz="2400" dirty="0" smtClean="0"/>
              <a:t>(0, 0, 6,     0, 0, 0,     0, 1, 0); 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endParaRPr lang="en-GB" sz="2400" dirty="0" smtClean="0"/>
          </a:p>
          <a:p>
            <a:pPr marL="365760" lvl="1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2400" dirty="0" err="1" smtClean="0"/>
              <a:t>glLightfv</a:t>
            </a:r>
            <a:r>
              <a:rPr lang="en-GB" sz="2400" dirty="0" smtClean="0"/>
              <a:t>(GL_LIGHT0, GL_AMBIENT,  </a:t>
            </a:r>
            <a:r>
              <a:rPr lang="en-GB" sz="2400" dirty="0" err="1" smtClean="0"/>
              <a:t>Light_Ambient</a:t>
            </a:r>
            <a:r>
              <a:rPr lang="en-GB" sz="2400" dirty="0" smtClean="0"/>
              <a:t>);</a:t>
            </a:r>
          </a:p>
          <a:p>
            <a:pPr marL="365760" lvl="1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2400" dirty="0" err="1" smtClean="0"/>
              <a:t>glLightfv</a:t>
            </a:r>
            <a:r>
              <a:rPr lang="en-GB" sz="2400" dirty="0" smtClean="0"/>
              <a:t>(GL_LIGHT0, GL_DIFFUSE,  </a:t>
            </a:r>
            <a:r>
              <a:rPr lang="en-GB" sz="2400" dirty="0" err="1" smtClean="0"/>
              <a:t>Light_Diffuse</a:t>
            </a:r>
            <a:r>
              <a:rPr lang="en-GB" sz="2400" dirty="0" smtClean="0"/>
              <a:t>);</a:t>
            </a:r>
          </a:p>
          <a:p>
            <a:pPr marL="365760" lvl="1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2400" dirty="0" err="1" smtClean="0"/>
              <a:t>glLightfv</a:t>
            </a:r>
            <a:r>
              <a:rPr lang="en-GB" sz="2400" dirty="0" smtClean="0"/>
              <a:t>(GL_LIGHT0, GL_POSITION, </a:t>
            </a:r>
            <a:r>
              <a:rPr lang="en-GB" sz="2400" dirty="0" err="1" smtClean="0"/>
              <a:t>Light_Position</a:t>
            </a:r>
            <a:r>
              <a:rPr lang="en-GB" sz="2400" dirty="0" smtClean="0"/>
              <a:t>);</a:t>
            </a:r>
          </a:p>
          <a:p>
            <a:pPr marL="365760" lvl="1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2400" dirty="0" err="1" smtClean="0"/>
              <a:t>glEnable</a:t>
            </a:r>
            <a:r>
              <a:rPr lang="en-GB" sz="2400" dirty="0" smtClean="0"/>
              <a:t>(GL_LIGHT0);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Direction light example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To define a Direction light we need a minimum of two components</a:t>
            </a:r>
          </a:p>
          <a:p>
            <a:pPr lvl="1"/>
            <a:r>
              <a:rPr lang="en-GB" altLang="en-US" dirty="0" smtClean="0"/>
              <a:t>Diffuse colour/light</a:t>
            </a:r>
          </a:p>
          <a:p>
            <a:pPr lvl="1"/>
            <a:r>
              <a:rPr lang="en-GB" altLang="en-US" dirty="0" smtClean="0"/>
              <a:t>Direction</a:t>
            </a:r>
          </a:p>
          <a:p>
            <a:r>
              <a:rPr lang="en-GB" altLang="en-US" dirty="0" smtClean="0"/>
              <a:t>In this example we will set the diffuse colour to be a very bright white</a:t>
            </a:r>
          </a:p>
          <a:p>
            <a:endParaRPr lang="en-GB" altLang="en-US" dirty="0" smtClean="0"/>
          </a:p>
          <a:p>
            <a:pPr lvl="1"/>
            <a:r>
              <a:rPr lang="en-GB" altLang="en-US" dirty="0" err="1" smtClean="0"/>
              <a:t>GLfloat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Light_Diffuse</a:t>
            </a:r>
            <a:r>
              <a:rPr lang="en-GB" altLang="en-US" dirty="0" smtClean="0"/>
              <a:t>[] = {1.0f, 1.0f, 1.0f, 1.0f};</a:t>
            </a:r>
          </a:p>
          <a:p>
            <a:pPr lvl="1"/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Directional light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GB" altLang="en-US" sz="2400" dirty="0"/>
              <a:t>The position variable contains 4 values</a:t>
            </a:r>
          </a:p>
          <a:p>
            <a:pPr lvl="1">
              <a:defRPr/>
            </a:pPr>
            <a:r>
              <a:rPr lang="en-GB" altLang="en-US" sz="2400" dirty="0" smtClean="0"/>
              <a:t>x, </a:t>
            </a:r>
            <a:r>
              <a:rPr lang="en-GB" altLang="en-US" sz="2400" dirty="0"/>
              <a:t>y, z, w</a:t>
            </a:r>
          </a:p>
          <a:p>
            <a:pPr lvl="1">
              <a:defRPr/>
            </a:pPr>
            <a:r>
              <a:rPr lang="en-GB" altLang="en-US" sz="2400" dirty="0"/>
              <a:t>The W component will describe how the position values are to be used</a:t>
            </a:r>
          </a:p>
          <a:p>
            <a:pPr lvl="2">
              <a:defRPr/>
            </a:pPr>
            <a:r>
              <a:rPr lang="en-GB" altLang="en-US" sz="2000" dirty="0"/>
              <a:t>A </a:t>
            </a:r>
            <a:r>
              <a:rPr lang="en-GB" altLang="en-US" sz="2000" dirty="0" smtClean="0"/>
              <a:t>‘w’ </a:t>
            </a:r>
            <a:r>
              <a:rPr lang="en-GB" altLang="en-US" sz="2000" dirty="0"/>
              <a:t>value of 0.0 indicates a directional light</a:t>
            </a:r>
          </a:p>
          <a:p>
            <a:pPr lvl="1">
              <a:defRPr/>
            </a:pPr>
            <a:r>
              <a:rPr lang="en-GB" altLang="en-US" sz="2400" dirty="0"/>
              <a:t>Using the x, y and z we can describe the </a:t>
            </a:r>
            <a:r>
              <a:rPr lang="en-GB" altLang="en-US" sz="2400" dirty="0" smtClean="0"/>
              <a:t>infinite position of the light and the direction </a:t>
            </a:r>
            <a:r>
              <a:rPr lang="en-GB" altLang="en-US" sz="2400" dirty="0"/>
              <a:t>the light travels</a:t>
            </a:r>
          </a:p>
          <a:p>
            <a:pPr lvl="2">
              <a:defRPr/>
            </a:pPr>
            <a:r>
              <a:rPr lang="en-GB" altLang="en-US" sz="2000" dirty="0"/>
              <a:t>X: 1 = light travels negatively along the x-axis</a:t>
            </a:r>
            <a:br>
              <a:rPr lang="en-GB" altLang="en-US" sz="2000" dirty="0"/>
            </a:br>
            <a:r>
              <a:rPr lang="en-GB" altLang="en-US" sz="2000" dirty="0"/>
              <a:t>   -1 = light travels positively along the x-axis</a:t>
            </a:r>
          </a:p>
          <a:p>
            <a:pPr lvl="2">
              <a:defRPr/>
            </a:pPr>
            <a:r>
              <a:rPr lang="en-GB" altLang="en-US" sz="2000" dirty="0"/>
              <a:t>Y: 1 = light travels negatively down the y-axis</a:t>
            </a:r>
          </a:p>
          <a:p>
            <a:pPr lvl="2">
              <a:defRPr/>
            </a:pPr>
            <a:r>
              <a:rPr lang="en-GB" altLang="en-US" sz="2000" dirty="0"/>
              <a:t>   -1 = light travels positively up the y-axis</a:t>
            </a:r>
          </a:p>
          <a:p>
            <a:pPr lvl="2">
              <a:defRPr/>
            </a:pPr>
            <a:r>
              <a:rPr lang="en-GB" altLang="en-US" sz="2000" dirty="0"/>
              <a:t>Z: 1 = away from you</a:t>
            </a:r>
          </a:p>
          <a:p>
            <a:pPr lvl="2">
              <a:defRPr/>
            </a:pPr>
            <a:r>
              <a:rPr lang="en-GB" altLang="en-US" sz="2000" dirty="0"/>
              <a:t>   -1 = towards </a:t>
            </a:r>
            <a:r>
              <a:rPr lang="en-GB" altLang="en-US" sz="2000" dirty="0" smtClean="0"/>
              <a:t>you</a:t>
            </a:r>
            <a:endParaRPr lang="en-GB" altLang="en-US" sz="20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Directional example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altLang="en-US" sz="2400" dirty="0" smtClean="0"/>
              <a:t>Here we will setup the light to be white and travel positively along the x-axis</a:t>
            </a:r>
          </a:p>
          <a:p>
            <a:pPr>
              <a:defRPr/>
            </a:pPr>
            <a:endParaRPr lang="en-GB" altLang="en-US" sz="2400" dirty="0" smtClean="0"/>
          </a:p>
          <a:p>
            <a:pPr marL="400050" lvl="1" indent="0">
              <a:buFontTx/>
              <a:buNone/>
              <a:defRPr/>
            </a:pPr>
            <a:r>
              <a:rPr lang="en-GB" altLang="en-US" sz="2400" dirty="0" err="1" smtClean="0"/>
              <a:t>GLfloat</a:t>
            </a:r>
            <a:r>
              <a:rPr lang="en-GB" altLang="en-US" sz="2400" dirty="0" smtClean="0"/>
              <a:t> </a:t>
            </a:r>
            <a:r>
              <a:rPr lang="en-GB" altLang="en-US" sz="2400" dirty="0" err="1" smtClean="0"/>
              <a:t>Light_Diffuse</a:t>
            </a:r>
            <a:r>
              <a:rPr lang="en-GB" altLang="en-US" sz="2400" dirty="0" smtClean="0"/>
              <a:t>[] = {1.0f, 1.0f, 1.0f, 1.0f};</a:t>
            </a:r>
          </a:p>
          <a:p>
            <a:pPr marL="400050" lvl="1" indent="0">
              <a:buFontTx/>
              <a:buNone/>
              <a:defRPr/>
            </a:pPr>
            <a:r>
              <a:rPr lang="en-GB" altLang="en-US" sz="2400" dirty="0" err="1" smtClean="0"/>
              <a:t>GLfloat</a:t>
            </a:r>
            <a:r>
              <a:rPr lang="en-GB" altLang="en-US" sz="2400" dirty="0" smtClean="0"/>
              <a:t> </a:t>
            </a:r>
            <a:r>
              <a:rPr lang="en-GB" altLang="en-US" sz="2400" dirty="0" err="1" smtClean="0"/>
              <a:t>Light_Position</a:t>
            </a:r>
            <a:r>
              <a:rPr lang="en-GB" altLang="en-US" sz="2400" dirty="0" smtClean="0"/>
              <a:t>[]= {-1.0f, 0.0f, 0.0f, 0.0f};</a:t>
            </a:r>
          </a:p>
          <a:p>
            <a:pPr marL="400050" lvl="1" indent="0">
              <a:buFontTx/>
              <a:buNone/>
              <a:defRPr/>
            </a:pPr>
            <a:endParaRPr lang="en-GB" altLang="en-US" sz="2400" dirty="0" smtClean="0"/>
          </a:p>
          <a:p>
            <a:pPr marL="400050" lvl="1" indent="0">
              <a:buFontTx/>
              <a:buNone/>
              <a:defRPr/>
            </a:pPr>
            <a:r>
              <a:rPr lang="en-GB" altLang="en-US" sz="2400" dirty="0" err="1" smtClean="0"/>
              <a:t>glLightfv</a:t>
            </a:r>
            <a:r>
              <a:rPr lang="en-GB" altLang="en-US" sz="2400" dirty="0" smtClean="0"/>
              <a:t>(GL_LIGHT0, GL_DIFFUSE,  </a:t>
            </a:r>
            <a:r>
              <a:rPr lang="en-GB" altLang="en-US" sz="2400" dirty="0" err="1" smtClean="0"/>
              <a:t>Light_Diffuse</a:t>
            </a:r>
            <a:r>
              <a:rPr lang="en-GB" altLang="en-US" sz="2400" dirty="0" smtClean="0"/>
              <a:t>);</a:t>
            </a:r>
          </a:p>
          <a:p>
            <a:pPr marL="400050" lvl="1" indent="0">
              <a:buFontTx/>
              <a:buNone/>
              <a:defRPr/>
            </a:pPr>
            <a:r>
              <a:rPr lang="en-GB" altLang="en-US" sz="2400" dirty="0" err="1" smtClean="0"/>
              <a:t>glLightfv</a:t>
            </a:r>
            <a:r>
              <a:rPr lang="en-GB" altLang="en-US" sz="2400" dirty="0" smtClean="0"/>
              <a:t>(GL_LIGHT0, GL_POSITION, </a:t>
            </a:r>
            <a:r>
              <a:rPr lang="en-GB" altLang="en-US" sz="2400" dirty="0" err="1" smtClean="0"/>
              <a:t>Light_Position</a:t>
            </a:r>
            <a:r>
              <a:rPr lang="en-GB" altLang="en-US" sz="2400" dirty="0" smtClean="0"/>
              <a:t>);</a:t>
            </a:r>
          </a:p>
          <a:p>
            <a:pPr marL="400050" lvl="1" indent="0">
              <a:buFontTx/>
              <a:buNone/>
              <a:defRPr/>
            </a:pPr>
            <a:r>
              <a:rPr lang="en-GB" altLang="en-US" sz="2400" dirty="0" err="1" smtClean="0"/>
              <a:t>glEnable</a:t>
            </a:r>
            <a:r>
              <a:rPr lang="en-GB" altLang="en-US" sz="2400" dirty="0" smtClean="0"/>
              <a:t>(GL_LIGHT0);</a:t>
            </a:r>
          </a:p>
          <a:p>
            <a:pPr marL="0" indent="0">
              <a:buFontTx/>
              <a:buNone/>
              <a:defRPr/>
            </a:pPr>
            <a:endParaRPr lang="en-GB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CUBE!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altLang="en-US" sz="1200" dirty="0" err="1" smtClean="0">
                <a:latin typeface="Consolas" pitchFamily="49" charset="0"/>
              </a:rPr>
              <a:t>glBegin</a:t>
            </a:r>
            <a:r>
              <a:rPr lang="en-GB" altLang="en-US" sz="1200" dirty="0" smtClean="0">
                <a:latin typeface="Consolas" pitchFamily="49" charset="0"/>
              </a:rPr>
              <a:t>(GL_QUADS);</a:t>
            </a:r>
          </a:p>
          <a:p>
            <a:pPr marL="0" indent="0">
              <a:buFontTx/>
              <a:buNone/>
            </a:pPr>
            <a:r>
              <a:rPr lang="en-GB" altLang="en-US" sz="1200" dirty="0" smtClean="0">
                <a:solidFill>
                  <a:srgbClr val="008000"/>
                </a:solidFill>
                <a:latin typeface="Consolas" pitchFamily="49" charset="0"/>
              </a:rPr>
              <a:t>// front face</a:t>
            </a:r>
            <a:endParaRPr lang="en-GB" altLang="en-US" sz="12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marL="0" indent="0"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Consolas" pitchFamily="49" charset="0"/>
              </a:rPr>
              <a:t>glColor3f(1.0f, 0.0f, 0.0f);</a:t>
            </a:r>
          </a:p>
          <a:p>
            <a:pPr marL="0" indent="0"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Consolas" pitchFamily="49" charset="0"/>
              </a:rPr>
              <a:t>glVertex3f(-0.5f, 0.5f, 0.5f);</a:t>
            </a:r>
          </a:p>
          <a:p>
            <a:pPr marL="0" indent="0"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Consolas" pitchFamily="49" charset="0"/>
              </a:rPr>
              <a:t>glVertex3f(0.5f, 0.5f, 0.5f);</a:t>
            </a:r>
          </a:p>
          <a:p>
            <a:pPr marL="0" indent="0"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Consolas" pitchFamily="49" charset="0"/>
              </a:rPr>
              <a:t>glVertex3f(0.5f, -0.5f, 0.5f);</a:t>
            </a:r>
          </a:p>
          <a:p>
            <a:pPr marL="0" indent="0"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Consolas" pitchFamily="49" charset="0"/>
              </a:rPr>
              <a:t>glVertex3f(-0.5f, -0.5f, 0.5f);</a:t>
            </a:r>
          </a:p>
          <a:p>
            <a:pPr marL="0" indent="0">
              <a:buFontTx/>
              <a:buNone/>
            </a:pPr>
            <a:endParaRPr lang="en-GB" altLang="en-US" sz="12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marL="0" indent="0">
              <a:buFontTx/>
              <a:buNone/>
            </a:pPr>
            <a:r>
              <a:rPr lang="en-GB" altLang="en-US" sz="1200" dirty="0" smtClean="0">
                <a:solidFill>
                  <a:srgbClr val="008000"/>
                </a:solidFill>
                <a:latin typeface="Consolas" pitchFamily="49" charset="0"/>
              </a:rPr>
              <a:t>// right face</a:t>
            </a:r>
            <a:endParaRPr lang="en-GB" altLang="en-US" sz="12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marL="0" indent="0"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Consolas" pitchFamily="49" charset="0"/>
              </a:rPr>
              <a:t>glColor3f(0.0f, 1.0f, 0.0f);</a:t>
            </a:r>
          </a:p>
          <a:p>
            <a:pPr marL="0" indent="0"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Consolas" pitchFamily="49" charset="0"/>
              </a:rPr>
              <a:t>glVertex3f(0.5f, 0.5f, 0.5f);</a:t>
            </a:r>
          </a:p>
          <a:p>
            <a:pPr marL="0" indent="0"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Consolas" pitchFamily="49" charset="0"/>
              </a:rPr>
              <a:t>glVertex3f(0.5f, 0.5f, -0.5f);</a:t>
            </a:r>
          </a:p>
          <a:p>
            <a:pPr marL="0" indent="0"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Consolas" pitchFamily="49" charset="0"/>
              </a:rPr>
              <a:t>glVertex3f(0.5f, -0.5f, -0.5f);</a:t>
            </a:r>
          </a:p>
          <a:p>
            <a:pPr marL="0" indent="0"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Consolas" pitchFamily="49" charset="0"/>
              </a:rPr>
              <a:t>glVertex3f(0.5f, -0.5f, 0.5f);</a:t>
            </a:r>
          </a:p>
          <a:p>
            <a:pPr marL="0" indent="0">
              <a:buFontTx/>
              <a:buNone/>
            </a:pPr>
            <a:endParaRPr lang="en-GB" altLang="en-US" sz="12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marL="0" indent="0">
              <a:buFontTx/>
              <a:buNone/>
            </a:pPr>
            <a:r>
              <a:rPr lang="en-GB" altLang="en-US" sz="1200" dirty="0" smtClean="0">
                <a:solidFill>
                  <a:srgbClr val="008000"/>
                </a:solidFill>
                <a:latin typeface="Consolas" pitchFamily="49" charset="0"/>
              </a:rPr>
              <a:t>// bottom face</a:t>
            </a:r>
            <a:endParaRPr lang="en-GB" altLang="en-US" sz="12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marL="0" indent="0"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Consolas" pitchFamily="49" charset="0"/>
              </a:rPr>
              <a:t>glColor3f(0.0f, 0.0f, 1.0f);</a:t>
            </a:r>
          </a:p>
          <a:p>
            <a:pPr marL="0" indent="0"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Consolas" pitchFamily="49" charset="0"/>
              </a:rPr>
              <a:t>glVertex3f(0.5f, -0.5f, 0.5f);</a:t>
            </a:r>
          </a:p>
          <a:p>
            <a:pPr marL="0" indent="0"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Consolas" pitchFamily="49" charset="0"/>
              </a:rPr>
              <a:t>glVertex3f(0.5f, -0.5f, -0.5f);</a:t>
            </a:r>
          </a:p>
          <a:p>
            <a:pPr marL="0" indent="0"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Consolas" pitchFamily="49" charset="0"/>
              </a:rPr>
              <a:t>glVertex3f(-0.5f, -0.5f, -0.5f);</a:t>
            </a:r>
          </a:p>
          <a:p>
            <a:pPr marL="0" indent="0"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Consolas" pitchFamily="49" charset="0"/>
              </a:rPr>
              <a:t>glVertex3f(-0.5f, -0.5f, 0.5f);</a:t>
            </a:r>
          </a:p>
          <a:p>
            <a:pPr marL="0" indent="0">
              <a:buFontTx/>
              <a:buNone/>
            </a:pPr>
            <a:endParaRPr lang="en-GB" altLang="en-US" sz="12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marL="0" indent="0">
              <a:buFontTx/>
              <a:buNone/>
            </a:pPr>
            <a:r>
              <a:rPr lang="en-GB" altLang="en-US" sz="1200" dirty="0" err="1" smtClean="0">
                <a:solidFill>
                  <a:srgbClr val="000000"/>
                </a:solidFill>
                <a:latin typeface="Consolas" pitchFamily="49" charset="0"/>
              </a:rPr>
              <a:t>glEnd</a:t>
            </a:r>
            <a:r>
              <a:rPr lang="en-GB" altLang="en-US" sz="1200" dirty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marL="0" indent="0">
              <a:buFontTx/>
              <a:buNone/>
            </a:pPr>
            <a:endParaRPr lang="en-GB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20029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Directional example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altLang="en-US" sz="2000" dirty="0" smtClean="0"/>
              <a:t>Change the colour</a:t>
            </a:r>
          </a:p>
          <a:p>
            <a:pPr marL="0" indent="0">
              <a:buFontTx/>
              <a:buNone/>
              <a:defRPr/>
            </a:pPr>
            <a:endParaRPr lang="en-GB" altLang="en-US" sz="2000" dirty="0"/>
          </a:p>
          <a:p>
            <a:pPr marL="400050" lvl="1" indent="0">
              <a:buFontTx/>
              <a:buNone/>
              <a:defRPr/>
            </a:pPr>
            <a:r>
              <a:rPr lang="en-GB" altLang="en-US" sz="2000" dirty="0" err="1" smtClean="0"/>
              <a:t>GLfloat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Light_Diffuse</a:t>
            </a:r>
            <a:r>
              <a:rPr lang="en-GB" altLang="en-US" sz="2000" dirty="0" smtClean="0"/>
              <a:t>[] = {1.0f, 1.0f, 0.0f, 1.0f};</a:t>
            </a:r>
          </a:p>
          <a:p>
            <a:pPr marL="400050" lvl="1" indent="0">
              <a:buFontTx/>
              <a:buNone/>
              <a:defRPr/>
            </a:pPr>
            <a:r>
              <a:rPr lang="en-GB" altLang="en-US" sz="2000" dirty="0" err="1" smtClean="0"/>
              <a:t>GLfloat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Light_Position</a:t>
            </a:r>
            <a:r>
              <a:rPr lang="en-GB" altLang="en-US" sz="2000" dirty="0" smtClean="0"/>
              <a:t>[]= {-1.0f, 0.0f, 0.0f, 0.0f};</a:t>
            </a:r>
          </a:p>
          <a:p>
            <a:pPr marL="400050" lvl="1" indent="0">
              <a:buFontTx/>
              <a:buNone/>
              <a:defRPr/>
            </a:pPr>
            <a:endParaRPr lang="en-GB" altLang="en-US" sz="2000" dirty="0" smtClean="0"/>
          </a:p>
          <a:p>
            <a:pPr marL="400050" lvl="1" indent="0">
              <a:buFontTx/>
              <a:buNone/>
              <a:defRPr/>
            </a:pPr>
            <a:r>
              <a:rPr lang="en-GB" altLang="en-US" sz="2000" dirty="0" err="1" smtClean="0"/>
              <a:t>glLightfv</a:t>
            </a:r>
            <a:r>
              <a:rPr lang="en-GB" altLang="en-US" sz="2000" dirty="0" smtClean="0"/>
              <a:t>(GL_LIGHT0, GL_DIFFUSE,  </a:t>
            </a:r>
            <a:r>
              <a:rPr lang="en-GB" altLang="en-US" sz="2000" dirty="0" err="1" smtClean="0"/>
              <a:t>Light_Diffuse</a:t>
            </a:r>
            <a:r>
              <a:rPr lang="en-GB" altLang="en-US" sz="2000" dirty="0" smtClean="0"/>
              <a:t>);</a:t>
            </a:r>
          </a:p>
          <a:p>
            <a:pPr marL="400050" lvl="1" indent="0">
              <a:buFontTx/>
              <a:buNone/>
              <a:defRPr/>
            </a:pPr>
            <a:r>
              <a:rPr lang="en-GB" altLang="en-US" sz="2000" dirty="0" err="1" smtClean="0"/>
              <a:t>glLightfv</a:t>
            </a:r>
            <a:r>
              <a:rPr lang="en-GB" altLang="en-US" sz="2000" dirty="0" smtClean="0"/>
              <a:t>(GL_LIGHT0, GL_POSITION, </a:t>
            </a:r>
            <a:r>
              <a:rPr lang="en-GB" altLang="en-US" sz="2000" dirty="0" err="1" smtClean="0"/>
              <a:t>Light_Position</a:t>
            </a:r>
            <a:r>
              <a:rPr lang="en-GB" altLang="en-US" sz="2000" dirty="0" smtClean="0"/>
              <a:t>);</a:t>
            </a:r>
          </a:p>
          <a:p>
            <a:pPr marL="400050" lvl="1" indent="0">
              <a:buFontTx/>
              <a:buNone/>
              <a:defRPr/>
            </a:pPr>
            <a:r>
              <a:rPr lang="en-GB" altLang="en-US" sz="2000" dirty="0" err="1" smtClean="0"/>
              <a:t>glEnable</a:t>
            </a:r>
            <a:r>
              <a:rPr lang="en-GB" altLang="en-US" sz="2000" dirty="0" smtClean="0"/>
              <a:t>(GL_LIGHT0);</a:t>
            </a:r>
          </a:p>
          <a:p>
            <a:pPr marL="0" indent="0">
              <a:buFontTx/>
              <a:buNone/>
              <a:defRPr/>
            </a:pPr>
            <a:endParaRPr lang="en-GB" altLang="en-US" sz="2000" dirty="0" smtClean="0"/>
          </a:p>
          <a:p>
            <a:pPr marL="0" indent="0">
              <a:buFontTx/>
              <a:buNone/>
              <a:defRPr/>
            </a:pPr>
            <a:endParaRPr lang="en-GB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741901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Ambient light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GB" altLang="en-US" sz="2400" dirty="0" smtClean="0"/>
              <a:t>As discussed ambient light is the light that is scattered around the scene and the minimum light value</a:t>
            </a:r>
          </a:p>
          <a:p>
            <a:pPr>
              <a:defRPr/>
            </a:pPr>
            <a:r>
              <a:rPr lang="en-GB" altLang="en-US" sz="2400" dirty="0" smtClean="0"/>
              <a:t>We setup another variable to control this</a:t>
            </a:r>
          </a:p>
          <a:p>
            <a:pPr>
              <a:defRPr/>
            </a:pPr>
            <a:endParaRPr lang="en-GB" altLang="en-US" sz="2400" dirty="0" smtClean="0"/>
          </a:p>
          <a:p>
            <a:pPr marL="457200" lvl="1" indent="0">
              <a:buFontTx/>
              <a:buNone/>
              <a:defRPr/>
            </a:pPr>
            <a:r>
              <a:rPr lang="en-GB" altLang="en-US" sz="2400" dirty="0" err="1" smtClean="0"/>
              <a:t>GLfloat</a:t>
            </a:r>
            <a:r>
              <a:rPr lang="en-GB" altLang="en-US" sz="2400" dirty="0" smtClean="0"/>
              <a:t> </a:t>
            </a:r>
            <a:r>
              <a:rPr lang="en-GB" altLang="en-US" sz="2400" dirty="0" err="1" smtClean="0"/>
              <a:t>Light_Ambient</a:t>
            </a:r>
            <a:r>
              <a:rPr lang="en-GB" altLang="en-US" sz="2400" dirty="0" smtClean="0"/>
              <a:t>[] = {0.4f, 0.4f, 0.4f, 1.0f};</a:t>
            </a:r>
          </a:p>
          <a:p>
            <a:pPr marL="457200" lvl="1" indent="0">
              <a:buFontTx/>
              <a:buNone/>
              <a:defRPr/>
            </a:pPr>
            <a:endParaRPr lang="en-GB" altLang="en-US" sz="2400" dirty="0" smtClean="0"/>
          </a:p>
          <a:p>
            <a:pPr>
              <a:defRPr/>
            </a:pPr>
            <a:r>
              <a:rPr lang="en-GB" altLang="en-US" sz="2400" dirty="0" smtClean="0"/>
              <a:t>And turn of the diffuse light</a:t>
            </a:r>
          </a:p>
          <a:p>
            <a:pPr>
              <a:defRPr/>
            </a:pPr>
            <a:endParaRPr lang="en-GB" altLang="en-US" sz="2400" dirty="0" smtClean="0"/>
          </a:p>
          <a:p>
            <a:pPr marL="457200" lvl="1" indent="0">
              <a:buFontTx/>
              <a:buNone/>
              <a:defRPr/>
            </a:pPr>
            <a:r>
              <a:rPr lang="en-GB" altLang="en-US" sz="2400" dirty="0" err="1" smtClean="0"/>
              <a:t>GLfloat</a:t>
            </a:r>
            <a:r>
              <a:rPr lang="en-GB" altLang="en-US" sz="2400" dirty="0" smtClean="0"/>
              <a:t> </a:t>
            </a:r>
            <a:r>
              <a:rPr lang="en-GB" altLang="en-US" sz="2400" dirty="0" err="1" smtClean="0"/>
              <a:t>Light_Diffuse</a:t>
            </a:r>
            <a:r>
              <a:rPr lang="en-GB" altLang="en-US" sz="2400" dirty="0" smtClean="0"/>
              <a:t>[] = {0.0f, 0.0f, 0.0f, 1.0f};</a:t>
            </a:r>
          </a:p>
          <a:p>
            <a:pPr lvl="1">
              <a:defRPr/>
            </a:pPr>
            <a:endParaRPr lang="en-GB" altLang="en-US" sz="2400" dirty="0" smtClean="0"/>
          </a:p>
          <a:p>
            <a:pPr lvl="1">
              <a:defRPr/>
            </a:pPr>
            <a:endParaRPr lang="en-GB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Diffuse and ambient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Turning on the diffuse light (a greater value than ambient)</a:t>
            </a:r>
          </a:p>
          <a:p>
            <a:endParaRPr lang="en-GB" altLang="en-US" smtClean="0"/>
          </a:p>
          <a:p>
            <a:pPr marL="457200" lvl="1" indent="0">
              <a:buFontTx/>
              <a:buNone/>
            </a:pPr>
            <a:r>
              <a:rPr lang="en-GB" altLang="en-US" sz="2400" smtClean="0"/>
              <a:t>GLfloat Light_Ambient[] = {0.4f, 0.4f, 0.4f, 1.0f};</a:t>
            </a:r>
          </a:p>
          <a:p>
            <a:pPr marL="457200" lvl="1" indent="0">
              <a:buFontTx/>
              <a:buNone/>
            </a:pPr>
            <a:r>
              <a:rPr lang="en-GB" altLang="en-US" sz="2400" smtClean="0"/>
              <a:t>GLfloat Light_Diffuse[] = {1.0f, 1.0f, 1.0f, 1.0f};</a:t>
            </a:r>
          </a:p>
          <a:p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Add diffuse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8107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Different colours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altLang="en-US" sz="2400" dirty="0" smtClean="0"/>
              <a:t>Keeping the ambient light the same</a:t>
            </a:r>
          </a:p>
          <a:p>
            <a:pPr>
              <a:defRPr/>
            </a:pPr>
            <a:r>
              <a:rPr lang="en-GB" altLang="en-US" sz="2400" dirty="0" smtClean="0"/>
              <a:t>We now change the diffuse light to be magenta</a:t>
            </a:r>
          </a:p>
          <a:p>
            <a:pPr>
              <a:defRPr/>
            </a:pPr>
            <a:endParaRPr lang="en-GB" altLang="en-US" sz="2400" dirty="0"/>
          </a:p>
          <a:p>
            <a:pPr marL="0" indent="0">
              <a:buFontTx/>
              <a:buNone/>
              <a:defRPr/>
            </a:pPr>
            <a:r>
              <a:rPr lang="en-GB" altLang="en-US" sz="2400" dirty="0" smtClean="0"/>
              <a:t>	</a:t>
            </a:r>
            <a:r>
              <a:rPr lang="en-GB" altLang="en-US" sz="2400" dirty="0" err="1" smtClean="0"/>
              <a:t>GLfloat</a:t>
            </a:r>
            <a:r>
              <a:rPr lang="en-GB" altLang="en-US" sz="2400" dirty="0" smtClean="0"/>
              <a:t> </a:t>
            </a:r>
            <a:r>
              <a:rPr lang="en-GB" altLang="en-US" sz="2400" dirty="0" err="1" smtClean="0"/>
              <a:t>Light_Ambient</a:t>
            </a:r>
            <a:r>
              <a:rPr lang="en-GB" altLang="en-US" sz="2400" dirty="0" smtClean="0"/>
              <a:t>[] = {0.4f, 0.4f, 0.4f, 1.0f};</a:t>
            </a:r>
          </a:p>
          <a:p>
            <a:pPr marL="0" indent="0">
              <a:buFontTx/>
              <a:buNone/>
              <a:defRPr/>
            </a:pPr>
            <a:r>
              <a:rPr lang="en-GB" altLang="en-US" sz="2400" dirty="0" smtClean="0"/>
              <a:t>	</a:t>
            </a:r>
            <a:r>
              <a:rPr lang="en-GB" altLang="en-US" sz="2400" dirty="0" err="1" smtClean="0"/>
              <a:t>GLfloat</a:t>
            </a:r>
            <a:r>
              <a:rPr lang="en-GB" altLang="en-US" sz="2400" dirty="0" smtClean="0"/>
              <a:t> </a:t>
            </a:r>
            <a:r>
              <a:rPr lang="en-GB" altLang="en-US" sz="2400" dirty="0" err="1" smtClean="0"/>
              <a:t>Light_Diffuse</a:t>
            </a:r>
            <a:r>
              <a:rPr lang="en-GB" altLang="en-US" sz="2400" dirty="0" smtClean="0"/>
              <a:t>[] = {1.0f, 0.0f, 1.0f, 1.0f};</a:t>
            </a:r>
          </a:p>
          <a:p>
            <a:pPr>
              <a:defRPr/>
            </a:pPr>
            <a:endParaRPr lang="en-GB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Diffuse colour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01" y="836712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Point light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altLang="en-US" dirty="0" smtClean="0"/>
              <a:t>Update the light position variable</a:t>
            </a:r>
          </a:p>
          <a:p>
            <a:pPr lvl="1">
              <a:defRPr/>
            </a:pPr>
            <a:r>
              <a:rPr lang="en-GB" altLang="en-US" dirty="0" smtClean="0"/>
              <a:t>Setting the w component to 1.0</a:t>
            </a:r>
          </a:p>
          <a:p>
            <a:pPr lvl="1">
              <a:defRPr/>
            </a:pPr>
            <a:r>
              <a:rPr lang="en-GB" altLang="en-US" dirty="0" smtClean="0"/>
              <a:t>Indicating a point light and not a directional light</a:t>
            </a:r>
          </a:p>
          <a:p>
            <a:pPr lvl="1">
              <a:defRPr/>
            </a:pPr>
            <a:r>
              <a:rPr lang="en-GB" altLang="en-US" dirty="0" smtClean="0"/>
              <a:t>The x, y, z values are now treated as coordinates</a:t>
            </a:r>
          </a:p>
          <a:p>
            <a:pPr lvl="2">
              <a:defRPr/>
            </a:pPr>
            <a:r>
              <a:rPr lang="en-GB" altLang="en-US" dirty="0" smtClean="0"/>
              <a:t>Placing the light in the world</a:t>
            </a:r>
          </a:p>
          <a:p>
            <a:pPr lvl="1">
              <a:defRPr/>
            </a:pPr>
            <a:r>
              <a:rPr lang="en-GB" altLang="en-US" dirty="0" smtClean="0"/>
              <a:t>Diffuse is set to white and ambient as before</a:t>
            </a:r>
          </a:p>
          <a:p>
            <a:pPr lvl="1">
              <a:defRPr/>
            </a:pPr>
            <a:endParaRPr lang="en-GB" altLang="en-US" dirty="0" smtClean="0"/>
          </a:p>
          <a:p>
            <a:pPr marL="0" indent="0">
              <a:buFontTx/>
              <a:buNone/>
              <a:defRPr/>
            </a:pPr>
            <a:r>
              <a:rPr lang="en-GB" altLang="en-US" dirty="0" err="1" smtClean="0"/>
              <a:t>GLfloat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Light_Position</a:t>
            </a:r>
            <a:r>
              <a:rPr lang="en-GB" altLang="en-US" dirty="0" smtClean="0"/>
              <a:t>[]= {-3.0f, 0.0f, 0.0f, 1.0f};</a:t>
            </a:r>
          </a:p>
          <a:p>
            <a:pPr>
              <a:defRPr/>
            </a:pPr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7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Video</a:t>
            </a:r>
          </a:p>
        </p:txBody>
      </p:sp>
      <p:pic>
        <p:nvPicPr>
          <p:cNvPr id="8" name="4 -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043608" y="1340768"/>
            <a:ext cx="7058025" cy="529272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Light at camera position</a:t>
            </a:r>
            <a:endParaRPr lang="en-GB" dirty="0"/>
          </a:p>
        </p:txBody>
      </p:sp>
      <p:pic>
        <p:nvPicPr>
          <p:cNvPr id="4" name="4 lighting triang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4475" y="1447800"/>
            <a:ext cx="5964238" cy="4648200"/>
          </a:xfrm>
        </p:spPr>
      </p:pic>
    </p:spTree>
    <p:extLst>
      <p:ext uri="{BB962C8B-B14F-4D97-AF65-F5344CB8AC3E}">
        <p14:creationId xmlns:p14="http://schemas.microsoft.com/office/powerpoint/2010/main" val="409876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Spot light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6364288" cy="4648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GB" altLang="en-US" sz="2000" dirty="0" smtClean="0"/>
              <a:t>In addition to diffuse, ambient and position</a:t>
            </a:r>
          </a:p>
          <a:p>
            <a:pPr>
              <a:defRPr/>
            </a:pPr>
            <a:r>
              <a:rPr lang="en-GB" altLang="en-US" sz="2000" dirty="0" smtClean="0"/>
              <a:t>A spot light has</a:t>
            </a:r>
          </a:p>
          <a:p>
            <a:pPr lvl="1">
              <a:defRPr/>
            </a:pPr>
            <a:r>
              <a:rPr lang="en-GB" altLang="en-US" sz="2000" dirty="0" smtClean="0"/>
              <a:t>Direction</a:t>
            </a:r>
          </a:p>
          <a:p>
            <a:pPr lvl="2">
              <a:defRPr/>
            </a:pPr>
            <a:r>
              <a:rPr lang="en-GB" altLang="en-US" sz="1800" dirty="0"/>
              <a:t>x</a:t>
            </a:r>
            <a:r>
              <a:rPr lang="en-GB" altLang="en-US" sz="1800" dirty="0" smtClean="0"/>
              <a:t>, y, z vector that describes the lights direction</a:t>
            </a:r>
          </a:p>
          <a:p>
            <a:pPr lvl="1">
              <a:defRPr/>
            </a:pPr>
            <a:r>
              <a:rPr lang="en-GB" altLang="en-US" sz="2000" dirty="0" err="1" smtClean="0"/>
              <a:t>Cutoff</a:t>
            </a:r>
            <a:endParaRPr lang="en-GB" altLang="en-US" sz="2000" dirty="0" smtClean="0"/>
          </a:p>
          <a:p>
            <a:pPr lvl="2">
              <a:defRPr/>
            </a:pPr>
            <a:r>
              <a:rPr lang="en-GB" altLang="en-US" sz="1800" dirty="0" smtClean="0"/>
              <a:t>Between 0 and 90</a:t>
            </a:r>
          </a:p>
          <a:p>
            <a:pPr lvl="2">
              <a:defRPr/>
            </a:pPr>
            <a:r>
              <a:rPr lang="en-GB" altLang="en-US" sz="1800" dirty="0" smtClean="0"/>
              <a:t>Describes the angle of the spot light</a:t>
            </a:r>
          </a:p>
          <a:p>
            <a:pPr lvl="1">
              <a:defRPr/>
            </a:pPr>
            <a:r>
              <a:rPr lang="en-GB" altLang="en-US" sz="2000" dirty="0" smtClean="0"/>
              <a:t>Exponent</a:t>
            </a:r>
          </a:p>
          <a:p>
            <a:pPr lvl="2">
              <a:defRPr/>
            </a:pPr>
            <a:r>
              <a:rPr lang="en-GB" altLang="en-US" sz="1800" dirty="0" smtClean="0"/>
              <a:t>Default zero</a:t>
            </a:r>
          </a:p>
          <a:p>
            <a:pPr lvl="2">
              <a:defRPr/>
            </a:pPr>
            <a:r>
              <a:rPr lang="en-GB" altLang="en-US" sz="1800" dirty="0" smtClean="0"/>
              <a:t>Controls how concentrated the light is</a:t>
            </a:r>
          </a:p>
          <a:p>
            <a:pPr lvl="2">
              <a:defRPr/>
            </a:pPr>
            <a:r>
              <a:rPr lang="en-GB" altLang="en-US" sz="1800" dirty="0" smtClean="0"/>
              <a:t>Most concentrated at the centre of the cone</a:t>
            </a:r>
          </a:p>
          <a:p>
            <a:pPr lvl="2">
              <a:defRPr/>
            </a:pPr>
            <a:r>
              <a:rPr lang="en-GB" altLang="en-US" sz="1800" dirty="0" smtClean="0"/>
              <a:t>Will come into play next week when we discuss attenuation</a:t>
            </a:r>
            <a:endParaRPr lang="en-GB" altLang="en-US" sz="1800" dirty="0"/>
          </a:p>
        </p:txBody>
      </p:sp>
      <p:pic>
        <p:nvPicPr>
          <p:cNvPr id="52228" name="Picture 5" descr="spot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598738"/>
            <a:ext cx="31527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Spot light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FontTx/>
              <a:buNone/>
              <a:defRPr/>
            </a:pPr>
            <a:r>
              <a:rPr lang="en-GB" altLang="en-US" sz="2000" dirty="0" smtClean="0"/>
              <a:t>Define our lighting variables</a:t>
            </a:r>
          </a:p>
          <a:p>
            <a:pPr marL="0" indent="0">
              <a:buFontTx/>
              <a:buNone/>
              <a:defRPr/>
            </a:pPr>
            <a:endParaRPr lang="en-GB" altLang="en-US" sz="2000" dirty="0" smtClean="0"/>
          </a:p>
          <a:p>
            <a:pPr marL="400050" lvl="1" indent="0">
              <a:buFontTx/>
              <a:buNone/>
              <a:defRPr/>
            </a:pPr>
            <a:r>
              <a:rPr lang="en-GB" altLang="en-US" sz="1600" dirty="0" err="1" smtClean="0"/>
              <a:t>GLfloat</a:t>
            </a:r>
            <a:r>
              <a:rPr lang="en-GB" altLang="en-US" sz="1600" dirty="0" smtClean="0"/>
              <a:t> </a:t>
            </a:r>
            <a:r>
              <a:rPr lang="en-GB" altLang="en-US" sz="1600" dirty="0" err="1" smtClean="0"/>
              <a:t>Light_Ambient</a:t>
            </a:r>
            <a:r>
              <a:rPr lang="en-GB" altLang="en-US" sz="1600" dirty="0" smtClean="0"/>
              <a:t>[] = {0.4f, 0.4f, 0.4f, 1.0f};</a:t>
            </a:r>
          </a:p>
          <a:p>
            <a:pPr marL="400050" lvl="1" indent="0">
              <a:buFontTx/>
              <a:buNone/>
              <a:defRPr/>
            </a:pPr>
            <a:r>
              <a:rPr lang="en-GB" altLang="en-US" sz="1600" dirty="0" err="1" smtClean="0"/>
              <a:t>GLfloat</a:t>
            </a:r>
            <a:r>
              <a:rPr lang="en-GB" altLang="en-US" sz="1600" dirty="0" smtClean="0"/>
              <a:t> </a:t>
            </a:r>
            <a:r>
              <a:rPr lang="en-GB" altLang="en-US" sz="1600" dirty="0" err="1" smtClean="0"/>
              <a:t>Light_Diffuse</a:t>
            </a:r>
            <a:r>
              <a:rPr lang="en-GB" altLang="en-US" sz="1600" dirty="0" smtClean="0"/>
              <a:t>[] = {1.0f, 1.0f, 1.0f, 1.0f};</a:t>
            </a:r>
          </a:p>
          <a:p>
            <a:pPr marL="400050" lvl="1" indent="0">
              <a:buFontTx/>
              <a:buNone/>
              <a:defRPr/>
            </a:pPr>
            <a:r>
              <a:rPr lang="en-GB" altLang="en-US" sz="1600" dirty="0" err="1" smtClean="0"/>
              <a:t>GLfloat</a:t>
            </a:r>
            <a:r>
              <a:rPr lang="en-GB" altLang="en-US" sz="1600" dirty="0" smtClean="0"/>
              <a:t> </a:t>
            </a:r>
            <a:r>
              <a:rPr lang="en-GB" altLang="en-US" sz="1600" dirty="0" err="1" smtClean="0"/>
              <a:t>Light_Position</a:t>
            </a:r>
            <a:r>
              <a:rPr lang="en-GB" altLang="en-US" sz="1600" dirty="0" smtClean="0"/>
              <a:t>[]= {0.0f, 7.0f, -5.0f, 1.0f};</a:t>
            </a:r>
          </a:p>
          <a:p>
            <a:pPr marL="400050" lvl="1" indent="0">
              <a:buFontTx/>
              <a:buNone/>
              <a:defRPr/>
            </a:pPr>
            <a:r>
              <a:rPr lang="en-GB" altLang="en-US" sz="1600" dirty="0" err="1" smtClean="0"/>
              <a:t>GLfloat</a:t>
            </a:r>
            <a:r>
              <a:rPr lang="en-GB" altLang="en-US" sz="1600" dirty="0" smtClean="0"/>
              <a:t> </a:t>
            </a:r>
            <a:r>
              <a:rPr lang="en-GB" altLang="en-US" sz="1600" dirty="0" err="1" smtClean="0"/>
              <a:t>spot_Direction</a:t>
            </a:r>
            <a:r>
              <a:rPr lang="en-GB" altLang="en-US" sz="1600" dirty="0" smtClean="0"/>
              <a:t>[]= {0.0f, -1.0f, 0.0f};</a:t>
            </a:r>
          </a:p>
          <a:p>
            <a:pPr marL="0" indent="0">
              <a:buFontTx/>
              <a:buNone/>
              <a:defRPr/>
            </a:pPr>
            <a:endParaRPr lang="en-GB" altLang="en-US" sz="1600" dirty="0" smtClean="0"/>
          </a:p>
          <a:p>
            <a:pPr marL="0" indent="0">
              <a:buFontTx/>
              <a:buNone/>
              <a:defRPr/>
            </a:pPr>
            <a:r>
              <a:rPr lang="en-GB" altLang="en-US" sz="2000" dirty="0" smtClean="0"/>
              <a:t>Create our light</a:t>
            </a:r>
          </a:p>
          <a:p>
            <a:pPr marL="0" indent="0">
              <a:buFontTx/>
              <a:buNone/>
              <a:defRPr/>
            </a:pPr>
            <a:endParaRPr lang="en-GB" altLang="en-US" sz="1600" dirty="0" smtClean="0"/>
          </a:p>
          <a:p>
            <a:pPr marL="400050" lvl="1" indent="0">
              <a:buFontTx/>
              <a:buNone/>
              <a:defRPr/>
            </a:pPr>
            <a:r>
              <a:rPr lang="en-GB" altLang="en-US" sz="1600" dirty="0" err="1" smtClean="0"/>
              <a:t>glLightfv</a:t>
            </a:r>
            <a:r>
              <a:rPr lang="en-GB" altLang="en-US" sz="1600" dirty="0" smtClean="0"/>
              <a:t>(GL_LIGHT0, GL_AMBIENT,  </a:t>
            </a:r>
            <a:r>
              <a:rPr lang="en-GB" altLang="en-US" sz="1600" dirty="0" err="1" smtClean="0"/>
              <a:t>Light_Ambient</a:t>
            </a:r>
            <a:r>
              <a:rPr lang="en-GB" altLang="en-US" sz="1600" dirty="0" smtClean="0"/>
              <a:t>);</a:t>
            </a:r>
          </a:p>
          <a:p>
            <a:pPr marL="400050" lvl="1" indent="0">
              <a:buFontTx/>
              <a:buNone/>
              <a:defRPr/>
            </a:pPr>
            <a:r>
              <a:rPr lang="en-GB" altLang="en-US" sz="1600" dirty="0" err="1" smtClean="0"/>
              <a:t>glLightfv</a:t>
            </a:r>
            <a:r>
              <a:rPr lang="en-GB" altLang="en-US" sz="1600" dirty="0" smtClean="0"/>
              <a:t>(GL_LIGHT0, GL_DIFFUSE,  </a:t>
            </a:r>
            <a:r>
              <a:rPr lang="en-GB" altLang="en-US" sz="1600" dirty="0" err="1" smtClean="0"/>
              <a:t>Light_Diffuse</a:t>
            </a:r>
            <a:r>
              <a:rPr lang="en-GB" altLang="en-US" sz="1600" dirty="0" smtClean="0"/>
              <a:t>);</a:t>
            </a:r>
          </a:p>
          <a:p>
            <a:pPr marL="400050" lvl="1" indent="0">
              <a:buFontTx/>
              <a:buNone/>
              <a:defRPr/>
            </a:pPr>
            <a:r>
              <a:rPr lang="en-GB" altLang="en-US" sz="1600" dirty="0" err="1" smtClean="0"/>
              <a:t>glLightfv</a:t>
            </a:r>
            <a:r>
              <a:rPr lang="en-GB" altLang="en-US" sz="1600" dirty="0" smtClean="0"/>
              <a:t>(GL_LIGHT0, GL_POSITION, </a:t>
            </a:r>
            <a:r>
              <a:rPr lang="en-GB" altLang="en-US" sz="1600" dirty="0" err="1" smtClean="0"/>
              <a:t>Light_Position</a:t>
            </a:r>
            <a:r>
              <a:rPr lang="en-GB" altLang="en-US" sz="1600" dirty="0" smtClean="0"/>
              <a:t>);</a:t>
            </a:r>
          </a:p>
          <a:p>
            <a:pPr marL="400050" lvl="1" indent="0">
              <a:buFontTx/>
              <a:buNone/>
              <a:defRPr/>
            </a:pPr>
            <a:r>
              <a:rPr lang="en-GB" altLang="en-US" sz="1600" dirty="0" err="1" smtClean="0"/>
              <a:t>glLightf</a:t>
            </a:r>
            <a:r>
              <a:rPr lang="en-GB" altLang="en-US" sz="1600" dirty="0" smtClean="0"/>
              <a:t>(GL_LIGHT0, GL_SPOT_CUTOFF, 25.0f);</a:t>
            </a:r>
          </a:p>
          <a:p>
            <a:pPr marL="400050" lvl="1" indent="0">
              <a:buFontTx/>
              <a:buNone/>
              <a:defRPr/>
            </a:pPr>
            <a:r>
              <a:rPr lang="en-GB" altLang="en-US" sz="1600" dirty="0" err="1" smtClean="0"/>
              <a:t>glLightfv</a:t>
            </a:r>
            <a:r>
              <a:rPr lang="en-GB" altLang="en-US" sz="1600" dirty="0" smtClean="0"/>
              <a:t>(GL_LIGHT0, GL_SPOT_DIRECTION, </a:t>
            </a:r>
            <a:r>
              <a:rPr lang="en-GB" altLang="en-US" sz="1600" dirty="0" err="1" smtClean="0"/>
              <a:t>spot_Direction</a:t>
            </a:r>
            <a:r>
              <a:rPr lang="en-GB" altLang="en-US" sz="1600" dirty="0" smtClean="0"/>
              <a:t>);</a:t>
            </a:r>
          </a:p>
          <a:p>
            <a:pPr marL="400050" lvl="1" indent="0">
              <a:buFontTx/>
              <a:buNone/>
              <a:defRPr/>
            </a:pPr>
            <a:r>
              <a:rPr lang="en-GB" altLang="en-US" sz="1600" dirty="0" err="1" smtClean="0"/>
              <a:t>glLightf</a:t>
            </a:r>
            <a:r>
              <a:rPr lang="en-GB" altLang="en-US" sz="1600" dirty="0" smtClean="0"/>
              <a:t>(GL_LIGHT0, GL_SPOT_EXPONENT, 50.0);</a:t>
            </a:r>
          </a:p>
          <a:p>
            <a:pPr marL="400050" lvl="1" indent="0">
              <a:buFontTx/>
              <a:buNone/>
              <a:defRPr/>
            </a:pPr>
            <a:r>
              <a:rPr lang="en-GB" altLang="en-US" sz="1600" dirty="0" err="1" smtClean="0"/>
              <a:t>glEnable</a:t>
            </a:r>
            <a:r>
              <a:rPr lang="en-GB" altLang="en-US" sz="1600" dirty="0" smtClean="0"/>
              <a:t>(GL_LIGHT0);</a:t>
            </a:r>
          </a:p>
          <a:p>
            <a:pPr marL="0" indent="0">
              <a:buFontTx/>
              <a:buNone/>
              <a:defRPr/>
            </a:pPr>
            <a:endParaRPr lang="en-GB" altLang="en-U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Spot light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smtClean="0"/>
              <a:t>To show this working well you can’t use a simple cube</a:t>
            </a:r>
          </a:p>
          <a:p>
            <a:pPr lvl="1"/>
            <a:r>
              <a:rPr lang="en-GB" altLang="en-US" sz="2400" dirty="0" smtClean="0"/>
              <a:t>We need more </a:t>
            </a:r>
            <a:r>
              <a:rPr lang="en-GB" altLang="en-US" sz="2400" dirty="0" err="1" smtClean="0"/>
              <a:t>normals</a:t>
            </a:r>
            <a:r>
              <a:rPr lang="en-GB" altLang="en-US" sz="2400" dirty="0" smtClean="0"/>
              <a:t> to show the complex light interaction</a:t>
            </a:r>
          </a:p>
          <a:p>
            <a:r>
              <a:rPr lang="en-GB" altLang="en-US" sz="2400" dirty="0" smtClean="0"/>
              <a:t>For this example a detailed plane was generated</a:t>
            </a:r>
          </a:p>
          <a:p>
            <a:pPr lvl="1"/>
            <a:r>
              <a:rPr lang="en-GB" altLang="en-US" sz="2400" dirty="0" smtClean="0"/>
              <a:t>A quad made up of 50x50 quads</a:t>
            </a:r>
          </a:p>
          <a:p>
            <a:pPr lvl="2"/>
            <a:r>
              <a:rPr lang="en-GB" altLang="en-US" sz="2000" dirty="0" smtClean="0"/>
              <a:t>Scale down so the quads are less than 1 unit</a:t>
            </a:r>
          </a:p>
          <a:p>
            <a:pPr lvl="2"/>
            <a:r>
              <a:rPr lang="en-GB" altLang="en-US" sz="2000" dirty="0" smtClean="0"/>
              <a:t>Don’t go to big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553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Words of wisdom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Always best to have an object at your light location</a:t>
            </a:r>
          </a:p>
          <a:p>
            <a:pPr lvl="1"/>
            <a:r>
              <a:rPr lang="en-GB" altLang="en-US" dirty="0" smtClean="0"/>
              <a:t>So you can see where you light is</a:t>
            </a:r>
          </a:p>
          <a:p>
            <a:pPr lvl="1"/>
            <a:r>
              <a:rPr lang="en-GB" altLang="en-US" dirty="0" smtClean="0"/>
              <a:t>Can’t be done with directional light</a:t>
            </a:r>
          </a:p>
          <a:p>
            <a:r>
              <a:rPr lang="en-GB" altLang="en-US" dirty="0" smtClean="0"/>
              <a:t>When you apply transforms to your light it will be easier to track</a:t>
            </a:r>
          </a:p>
          <a:p>
            <a:r>
              <a:rPr lang="en-GB" altLang="en-US" dirty="0" smtClean="0"/>
              <a:t>Easy to hide this object once you know your light is in the correct place</a:t>
            </a:r>
          </a:p>
          <a:p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9722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Notes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What the OpenGL lighting system does not replicate:</a:t>
            </a:r>
          </a:p>
          <a:p>
            <a:pPr lvl="1" eaLnBrk="1" hangingPunct="1"/>
            <a:r>
              <a:rPr lang="en-GB" altLang="en-US" sz="2400" smtClean="0"/>
              <a:t>Reflection / Refraction / caustics</a:t>
            </a:r>
          </a:p>
          <a:p>
            <a:pPr lvl="1" eaLnBrk="1" hangingPunct="1"/>
            <a:r>
              <a:rPr lang="en-GB" altLang="en-US" sz="2400" smtClean="0"/>
              <a:t>Absorbtion / Scattering / Backwards Scattering</a:t>
            </a:r>
          </a:p>
          <a:p>
            <a:pPr lvl="1" eaLnBrk="1" hangingPunct="1"/>
            <a:r>
              <a:rPr lang="en-GB" altLang="en-US" sz="2400" smtClean="0"/>
              <a:t>Luminescence</a:t>
            </a:r>
          </a:p>
          <a:p>
            <a:pPr lvl="1" eaLnBrk="1" hangingPunct="1"/>
            <a:r>
              <a:rPr lang="en-GB" altLang="en-US" sz="2400" smtClean="0"/>
              <a:t>Atmospheric effects : fog / light scattering</a:t>
            </a:r>
          </a:p>
          <a:p>
            <a:pPr lvl="1" eaLnBrk="1" hangingPunct="1"/>
            <a:r>
              <a:rPr lang="en-GB" altLang="en-US" sz="2400" smtClean="0"/>
              <a:t>And many more</a:t>
            </a:r>
          </a:p>
          <a:p>
            <a:pPr eaLnBrk="1" hangingPunct="1"/>
            <a:r>
              <a:rPr lang="en-GB" altLang="en-US" smtClean="0"/>
              <a:t>In order to accomplish any additional effects, we have to do them ourselves (3</a:t>
            </a:r>
            <a:r>
              <a:rPr lang="en-GB" altLang="en-US" baseline="30000" smtClean="0"/>
              <a:t>rd</a:t>
            </a:r>
            <a:r>
              <a:rPr lang="en-GB" altLang="en-US" smtClean="0"/>
              <a:t> Year)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Lighting</a:t>
            </a:r>
            <a:endParaRPr lang="en-GB" altLang="en-US" dirty="0" smtClean="0"/>
          </a:p>
        </p:txBody>
      </p:sp>
      <p:sp>
        <p:nvSpPr>
          <p:cNvPr id="409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Unlit vs Lit</a:t>
            </a:r>
          </a:p>
        </p:txBody>
      </p:sp>
      <p:pic>
        <p:nvPicPr>
          <p:cNvPr id="4100" name="Picture 2" descr="C:\Users\Paul\Documents\Work\Teaching\AG0800A11\second year\OpenGL\semester1\My Notes\lioghtin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139950"/>
            <a:ext cx="7859712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The Blue Universe Conundrum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The problem?</a:t>
            </a:r>
          </a:p>
          <a:p>
            <a:pPr lvl="1" eaLnBrk="1" hangingPunct="1"/>
            <a:r>
              <a:rPr lang="en-GB" altLang="en-US" smtClean="0"/>
              <a:t>If a universe was made up of only blue objects (same blue) and only blue light, would there be shadows/shading?</a:t>
            </a:r>
          </a:p>
          <a:p>
            <a:pPr lvl="1" eaLnBrk="1" hangingPunct="1"/>
            <a:r>
              <a:rPr lang="en-GB" altLang="en-US" smtClean="0"/>
              <a:t>Yes? No? What?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It will be BLUE</a:t>
            </a:r>
          </a:p>
        </p:txBody>
      </p:sp>
      <p:sp>
        <p:nvSpPr>
          <p:cNvPr id="5939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59396" name="Picture 2" descr="C:\Users\Paul\Documents\Work\Teaching\AG0800A11\second year\OpenGL\semester1\My Notes\Blue Universe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3"/>
          <a:stretch>
            <a:fillRect/>
          </a:stretch>
        </p:blipFill>
        <p:spPr bwMode="auto">
          <a:xfrm>
            <a:off x="1447800" y="1524000"/>
            <a:ext cx="6248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Light settings</a:t>
            </a:r>
          </a:p>
        </p:txBody>
      </p:sp>
      <p:sp>
        <p:nvSpPr>
          <p:cNvPr id="6041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60420" name="Picture 2" descr="C:\Users\Paul\Documents\Work\Teaching\AG0800A11\second year\OpenGL\semester1\My Notes\Blue Universe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9"/>
          <a:stretch>
            <a:fillRect/>
          </a:stretch>
        </p:blipFill>
        <p:spPr bwMode="auto">
          <a:xfrm>
            <a:off x="1371600" y="1557338"/>
            <a:ext cx="640556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More proof</a:t>
            </a:r>
          </a:p>
        </p:txBody>
      </p:sp>
      <p:sp>
        <p:nvSpPr>
          <p:cNvPr id="6144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61444" name="Picture 2" descr="C:\Users\Paul\Documents\Work\Teaching\AG0800A11\second year\OpenGL\semester1\My Notes\Blue Universe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/>
          <a:stretch>
            <a:fillRect/>
          </a:stretch>
        </p:blipFill>
        <p:spPr bwMode="auto">
          <a:xfrm>
            <a:off x="1331913" y="1484313"/>
            <a:ext cx="6753225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 the labs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Setting up </a:t>
            </a:r>
            <a:r>
              <a:rPr lang="en-GB" dirty="0" smtClean="0"/>
              <a:t>lights</a:t>
            </a:r>
          </a:p>
          <a:p>
            <a:pPr lvl="1"/>
            <a:r>
              <a:rPr lang="en-GB" dirty="0" smtClean="0"/>
              <a:t>Directional</a:t>
            </a:r>
          </a:p>
          <a:p>
            <a:pPr lvl="1"/>
            <a:r>
              <a:rPr lang="en-GB" dirty="0" smtClean="0"/>
              <a:t>Point</a:t>
            </a:r>
          </a:p>
          <a:p>
            <a:pPr lvl="1"/>
            <a:r>
              <a:rPr lang="en-GB" dirty="0" smtClean="0"/>
              <a:t>Spot</a:t>
            </a:r>
          </a:p>
          <a:p>
            <a:r>
              <a:rPr lang="en-GB" dirty="0" smtClean="0"/>
              <a:t>Animating the lights / adding controls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6830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Linear Interpolation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/>
              </a:buClr>
              <a:defRPr/>
            </a:pPr>
            <a:r>
              <a:rPr lang="en-GB" dirty="0" smtClean="0"/>
              <a:t>Interpolation</a:t>
            </a:r>
          </a:p>
          <a:p>
            <a:pPr marL="822960" lvl="1" indent="-457200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/>
              </a:buClr>
              <a:defRPr/>
            </a:pPr>
            <a:r>
              <a:rPr lang="en-GB" dirty="0" smtClean="0"/>
              <a:t>Constructing a new data value using a discrete set of known points</a:t>
            </a:r>
          </a:p>
          <a:p>
            <a:pPr marL="822960" lvl="1" indent="-457200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/>
              </a:buClr>
              <a:defRPr/>
            </a:pPr>
            <a:r>
              <a:rPr lang="en-GB" dirty="0" smtClean="0"/>
              <a:t>In essence, filling in the gaps given a limited data set</a:t>
            </a:r>
          </a:p>
          <a:p>
            <a:pPr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/>
              </a:buClr>
              <a:defRPr/>
            </a:pPr>
            <a:r>
              <a:rPr lang="en-GB" dirty="0" smtClean="0"/>
              <a:t>Applications:</a:t>
            </a:r>
          </a:p>
          <a:p>
            <a:pPr marL="822960" lvl="1" indent="-457200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/>
              </a:buClr>
              <a:defRPr/>
            </a:pPr>
            <a:r>
              <a:rPr lang="en-GB" dirty="0" smtClean="0"/>
              <a:t>Animation</a:t>
            </a:r>
          </a:p>
          <a:p>
            <a:pPr marL="822960" lvl="1" indent="-457200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/>
              </a:buClr>
              <a:defRPr/>
            </a:pPr>
            <a:r>
              <a:rPr lang="en-GB" dirty="0" smtClean="0"/>
              <a:t>Networking</a:t>
            </a:r>
          </a:p>
          <a:p>
            <a:pPr marL="822960" lvl="1" indent="-457200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/>
              </a:buClr>
              <a:defRPr/>
            </a:pPr>
            <a:r>
              <a:rPr lang="en-GB" dirty="0" smtClean="0"/>
              <a:t>Shading</a:t>
            </a:r>
          </a:p>
          <a:p>
            <a:pPr marL="822960" lvl="1" indent="-457200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/>
              </a:buClr>
              <a:defRPr/>
            </a:pPr>
            <a:r>
              <a:rPr lang="en-GB" dirty="0" smtClean="0"/>
              <a:t>Texture Scaling </a:t>
            </a:r>
          </a:p>
        </p:txBody>
      </p:sp>
    </p:spTree>
    <p:extLst>
      <p:ext uri="{BB962C8B-B14F-4D97-AF65-F5344CB8AC3E}">
        <p14:creationId xmlns:p14="http://schemas.microsoft.com/office/powerpoint/2010/main" val="1431948746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Linear Interpolation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mtClean="0"/>
              <a:t>The Theory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400" smtClean="0"/>
              <a:t>Think of it as defining a straight line between the two data values, and then finding a point on that line, a certain proportion along it</a:t>
            </a:r>
          </a:p>
        </p:txBody>
      </p:sp>
      <p:graphicFrame>
        <p:nvGraphicFramePr>
          <p:cNvPr id="36868" name="Object 4"/>
          <p:cNvGraphicFramePr>
            <a:graphicFrameLocks noChangeAspect="1"/>
          </p:cNvGraphicFramePr>
          <p:nvPr/>
        </p:nvGraphicFramePr>
        <p:xfrm>
          <a:off x="2514600" y="3352800"/>
          <a:ext cx="4013200" cy="329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3" name="Image" r:id="rId4" imgW="6298413" imgH="5168254" progId="Photoshop.Image.6">
                  <p:embed/>
                </p:oleObj>
              </mc:Choice>
              <mc:Fallback>
                <p:oleObj name="Image" r:id="rId4" imgW="6298413" imgH="5168254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352800"/>
                        <a:ext cx="4013200" cy="329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5331592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Linear Interpolation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mtClean="0"/>
              <a:t>Using Linear Interpolation in Code</a:t>
            </a:r>
          </a:p>
          <a:p>
            <a:pPr eaLnBrk="1" hangingPunct="1">
              <a:buClr>
                <a:schemeClr val="tx1"/>
              </a:buClr>
            </a:pPr>
            <a:endParaRPr lang="en-GB" altLang="en-US" smtClean="0"/>
          </a:p>
          <a:p>
            <a:pPr eaLnBrk="1" hangingPunct="1">
              <a:buClr>
                <a:schemeClr val="tx1"/>
              </a:buClr>
            </a:pPr>
            <a:r>
              <a:rPr lang="en-GB" altLang="en-US" smtClean="0"/>
              <a:t>The formula-&gt; </a:t>
            </a:r>
            <a:r>
              <a:rPr lang="en-GB" altLang="en-US" smtClean="0">
                <a:cs typeface="Times New Roman" pitchFamily="18" charset="0"/>
              </a:rPr>
              <a:t> v = (1 - t)v1 + tv2 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400" smtClean="0">
                <a:cs typeface="Times New Roman" pitchFamily="18" charset="0"/>
              </a:rPr>
              <a:t>v is the new data value we want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400" smtClean="0">
                <a:cs typeface="Times New Roman" pitchFamily="18" charset="0"/>
              </a:rPr>
              <a:t>v1 and v2 are the existing data values we are interpolating between. 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400" smtClean="0">
                <a:cs typeface="Times New Roman" pitchFamily="18" charset="0"/>
              </a:rPr>
              <a:t>t = the proportion between the two points that we wish to sample.  t = 0 is the same as v1, t=1  is the same as v2</a:t>
            </a:r>
          </a:p>
        </p:txBody>
      </p:sp>
    </p:spTree>
    <p:extLst>
      <p:ext uri="{BB962C8B-B14F-4D97-AF65-F5344CB8AC3E}">
        <p14:creationId xmlns:p14="http://schemas.microsoft.com/office/powerpoint/2010/main" val="2459382570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Linear Interpolation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 sz="2600" smtClean="0"/>
              <a:t>We can produce a smooth transition between two points by sampling many points in-between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z="2600" smtClean="0"/>
              <a:t>Results may be flawed if there are large distances between samples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200" smtClean="0"/>
              <a:t>If the result is visual (Animation) then the result can be poor</a:t>
            </a:r>
          </a:p>
          <a:p>
            <a:pPr eaLnBrk="1" hangingPunct="1">
              <a:buClr>
                <a:schemeClr val="tx1"/>
              </a:buClr>
            </a:pPr>
            <a:r>
              <a:rPr lang="en-GB" altLang="en-US" sz="2600" smtClean="0"/>
              <a:t>Perfect for certain things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200" smtClean="0"/>
              <a:t>Morphing from one model to another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200" smtClean="0"/>
              <a:t>Reducing the amount of animation data required in games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 sz="2200" smtClean="0"/>
              <a:t>Blending colour values for lighting</a:t>
            </a:r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sz="2400" smtClean="0"/>
          </a:p>
        </p:txBody>
      </p:sp>
    </p:spTree>
    <p:extLst>
      <p:ext uri="{BB962C8B-B14F-4D97-AF65-F5344CB8AC3E}">
        <p14:creationId xmlns:p14="http://schemas.microsoft.com/office/powerpoint/2010/main" val="2209902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Lighting in the Real World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buClr>
                <a:schemeClr val="tx1"/>
              </a:buClr>
              <a:defRPr/>
            </a:pPr>
            <a:r>
              <a:rPr lang="en-GB" altLang="en-US" sz="2400" dirty="0" smtClean="0"/>
              <a:t>We perceive objects by interpreting the light that bounces off them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GB" altLang="en-US" sz="2400" dirty="0" smtClean="0"/>
              <a:t>Interaction of light and the surface of the object helps us build up an idea of the position and the material of the object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GB" altLang="en-US" sz="2400" dirty="0" smtClean="0"/>
              <a:t>The Physics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GB" altLang="en-US" sz="2000" dirty="0" smtClean="0"/>
              <a:t>Light is Electromagnetic Radiation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GB" altLang="en-US" sz="2000" dirty="0" smtClean="0"/>
              <a:t>Light travels in straight lines unless it hits an object or passes though another medium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GB" altLang="en-US" sz="2000" dirty="0" smtClean="0"/>
              <a:t>(or its bent by a gravitational lens but that isn't really something we need to worry about)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GB" altLang="en-US" sz="2000" dirty="0" smtClean="0"/>
              <a:t>Photons Exhibit the characteristics of both a wave and a particle (Look at Young’s interference experiment if you want to break your brain.)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Lighting in the Real World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sz="2400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sz="2400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sz="2400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sz="2400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sz="2400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sz="2400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sz="2400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sz="2400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sz="2400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endParaRPr lang="en-GB" altLang="en-US" sz="2400" smtClean="0"/>
          </a:p>
          <a:p>
            <a:pPr lvl="1" eaLnBrk="1" hangingPunct="1">
              <a:buClr>
                <a:schemeClr val="tx1"/>
              </a:buClr>
              <a:buFontTx/>
              <a:buChar char="•"/>
            </a:pPr>
            <a:r>
              <a:rPr lang="en-GB" altLang="en-US" sz="2400" smtClean="0"/>
              <a:t>Light interaction with a surface (Single source)</a:t>
            </a:r>
            <a:endParaRPr lang="en-GB" altLang="en-US" sz="2400" u="sng" smtClean="0"/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1187450" y="1196975"/>
          <a:ext cx="617220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Image" r:id="rId4" imgW="10158730" imgH="7619048" progId="Photoshop.Image.7">
                  <p:embed/>
                </p:oleObj>
              </mc:Choice>
              <mc:Fallback>
                <p:oleObj name="Image" r:id="rId4" imgW="10158730" imgH="7619048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196975"/>
                        <a:ext cx="6172200" cy="462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Lighting in the Real World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buClr>
                <a:schemeClr val="tx1"/>
              </a:buClr>
              <a:defRPr/>
            </a:pPr>
            <a:r>
              <a:rPr lang="en-GB" altLang="en-US" sz="2400" dirty="0" smtClean="0"/>
              <a:t>Example lighting situation: Game lab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GB" altLang="en-US" sz="2000" dirty="0" smtClean="0"/>
              <a:t>Primary Light sources</a:t>
            </a:r>
          </a:p>
          <a:p>
            <a:pPr lvl="2" eaLnBrk="1" hangingPunct="1">
              <a:buClr>
                <a:schemeClr val="tx1"/>
              </a:buClr>
              <a:defRPr/>
            </a:pPr>
            <a:r>
              <a:rPr lang="en-GB" altLang="en-US" sz="1800" dirty="0" smtClean="0"/>
              <a:t>The Sun</a:t>
            </a:r>
          </a:p>
          <a:p>
            <a:pPr lvl="2" eaLnBrk="1" hangingPunct="1">
              <a:buClr>
                <a:schemeClr val="tx1"/>
              </a:buClr>
              <a:defRPr/>
            </a:pPr>
            <a:r>
              <a:rPr lang="en-GB" altLang="en-US" sz="1800" dirty="0" smtClean="0"/>
              <a:t>Roof Lights (multiple)</a:t>
            </a:r>
          </a:p>
          <a:p>
            <a:pPr lvl="2" eaLnBrk="1" hangingPunct="1">
              <a:buClr>
                <a:schemeClr val="tx1"/>
              </a:buClr>
              <a:defRPr/>
            </a:pPr>
            <a:r>
              <a:rPr lang="en-GB" altLang="en-US" sz="1800" dirty="0" smtClean="0"/>
              <a:t>Monitors(30-ish)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GB" altLang="en-US" sz="2000" dirty="0" smtClean="0"/>
              <a:t>Secondary sources</a:t>
            </a:r>
          </a:p>
          <a:p>
            <a:pPr lvl="2" eaLnBrk="1" hangingPunct="1">
              <a:buClr>
                <a:schemeClr val="tx1"/>
              </a:buClr>
              <a:defRPr/>
            </a:pPr>
            <a:r>
              <a:rPr lang="en-GB" altLang="en-US" sz="1800" dirty="0" smtClean="0"/>
              <a:t>Countless light interactions between light sources contributing to Ambient Light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GB" altLang="en-US" sz="2400" dirty="0" smtClean="0"/>
              <a:t>Accurate simulation of this simple situation is incredibly complex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GB" altLang="en-US" sz="2400" dirty="0" smtClean="0"/>
              <a:t>It can be done, but challenging to do in real-time</a:t>
            </a:r>
          </a:p>
          <a:p>
            <a:pPr lvl="1" eaLnBrk="1" hangingPunct="1">
              <a:buClr>
                <a:schemeClr val="tx1"/>
              </a:buClr>
              <a:buFontTx/>
              <a:buChar char="•"/>
              <a:defRPr/>
            </a:pPr>
            <a:endParaRPr lang="en-GB" altLang="en-US" sz="2000" u="sng" baseline="30000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bertay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1953</TotalTime>
  <Words>2244</Words>
  <Application>Microsoft Office PowerPoint</Application>
  <PresentationFormat>On-screen Show (4:3)</PresentationFormat>
  <Paragraphs>440</Paragraphs>
  <Slides>68</Slides>
  <Notes>25</Notes>
  <HiddenSlides>5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Consolas</vt:lpstr>
      <vt:lpstr>Tahoma</vt:lpstr>
      <vt:lpstr>Times New Roman</vt:lpstr>
      <vt:lpstr>Wingdings</vt:lpstr>
      <vt:lpstr>Abertay Design</vt:lpstr>
      <vt:lpstr>Image</vt:lpstr>
      <vt:lpstr>CMP203 Graphics Programming</vt:lpstr>
      <vt:lpstr>This week</vt:lpstr>
      <vt:lpstr>More than triangles</vt:lpstr>
      <vt:lpstr>CUBE!</vt:lpstr>
      <vt:lpstr>PowerPoint Presentation</vt:lpstr>
      <vt:lpstr>Lighting</vt:lpstr>
      <vt:lpstr>Lighting in the Real World</vt:lpstr>
      <vt:lpstr>Lighting in the Real World</vt:lpstr>
      <vt:lpstr>Lighting in the Real World</vt:lpstr>
      <vt:lpstr>Lighting in Real-time 3D Graphics</vt:lpstr>
      <vt:lpstr>Lighting in Real-time 3D Graphics</vt:lpstr>
      <vt:lpstr>Lighting in Real-time 3D Graphics</vt:lpstr>
      <vt:lpstr>Another example</vt:lpstr>
      <vt:lpstr>Lighting in Real-time 3D Graphics</vt:lpstr>
      <vt:lpstr>Lighting in Real-time 3D Graphics</vt:lpstr>
      <vt:lpstr>The Lighting Calculation</vt:lpstr>
      <vt:lpstr>Lighting in Real-time 3D Graphics</vt:lpstr>
      <vt:lpstr>Lighting in Real-time 3D Graphics</vt:lpstr>
      <vt:lpstr>Lighting in Real-time 3D Graphics</vt:lpstr>
      <vt:lpstr>Pictures</vt:lpstr>
      <vt:lpstr>Normals</vt:lpstr>
      <vt:lpstr>Normals</vt:lpstr>
      <vt:lpstr>OpenGL Implementation</vt:lpstr>
      <vt:lpstr>Normals Per Face</vt:lpstr>
      <vt:lpstr>Normals Per Face Code</vt:lpstr>
      <vt:lpstr>Normals Per Vertex</vt:lpstr>
      <vt:lpstr>Normals Per Vertex Code</vt:lpstr>
      <vt:lpstr>Flat Shading</vt:lpstr>
      <vt:lpstr>Gouraud Shading</vt:lpstr>
      <vt:lpstr>Gouraud Shading</vt:lpstr>
      <vt:lpstr>Phong Shading</vt:lpstr>
      <vt:lpstr>Phong Shading</vt:lpstr>
      <vt:lpstr>Phong Shading</vt:lpstr>
      <vt:lpstr>OpenGL Shading Modes</vt:lpstr>
      <vt:lpstr>OpenGL Implementation</vt:lpstr>
      <vt:lpstr>OpenGL Implementation</vt:lpstr>
      <vt:lpstr>Direction light example</vt:lpstr>
      <vt:lpstr>Directional light example</vt:lpstr>
      <vt:lpstr>Directional example</vt:lpstr>
      <vt:lpstr>PowerPoint Presentation</vt:lpstr>
      <vt:lpstr>Directional example</vt:lpstr>
      <vt:lpstr>PowerPoint Presentation</vt:lpstr>
      <vt:lpstr>Ambient light</vt:lpstr>
      <vt:lpstr>PowerPoint Presentation</vt:lpstr>
      <vt:lpstr>Diffuse and ambient</vt:lpstr>
      <vt:lpstr>Add diffuse</vt:lpstr>
      <vt:lpstr>Different colours</vt:lpstr>
      <vt:lpstr>Diffuse colour</vt:lpstr>
      <vt:lpstr>Point light</vt:lpstr>
      <vt:lpstr>Video</vt:lpstr>
      <vt:lpstr>PowerPoint Presentation</vt:lpstr>
      <vt:lpstr>Light at camera position</vt:lpstr>
      <vt:lpstr>Spot light</vt:lpstr>
      <vt:lpstr>Spot light</vt:lpstr>
      <vt:lpstr>Spot light</vt:lpstr>
      <vt:lpstr>PowerPoint Presentation</vt:lpstr>
      <vt:lpstr>Words of wisdom</vt:lpstr>
      <vt:lpstr>PowerPoint Presentation</vt:lpstr>
      <vt:lpstr>Notes</vt:lpstr>
      <vt:lpstr>The Blue Universe Conundrum</vt:lpstr>
      <vt:lpstr>It will be BLUE</vt:lpstr>
      <vt:lpstr>Light settings</vt:lpstr>
      <vt:lpstr>More proof</vt:lpstr>
      <vt:lpstr>In the labs</vt:lpstr>
      <vt:lpstr>Linear Interpolation</vt:lpstr>
      <vt:lpstr>Linear Interpolation</vt:lpstr>
      <vt:lpstr>Linear Interpolation</vt:lpstr>
      <vt:lpstr>Linear Interpolation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Mark</dc:creator>
  <cp:lastModifiedBy>Robertson, Paul</cp:lastModifiedBy>
  <cp:revision>58</cp:revision>
  <dcterms:created xsi:type="dcterms:W3CDTF">2013-09-02T14:39:32Z</dcterms:created>
  <dcterms:modified xsi:type="dcterms:W3CDTF">2016-09-20T08:48:17Z</dcterms:modified>
</cp:coreProperties>
</file>